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575" r:id="rId2"/>
    <p:sldId id="3314" r:id="rId3"/>
    <p:sldId id="3340" r:id="rId4"/>
    <p:sldId id="1771" r:id="rId5"/>
    <p:sldId id="3342" r:id="rId6"/>
    <p:sldId id="266" r:id="rId7"/>
    <p:sldId id="3274" r:id="rId8"/>
    <p:sldId id="1714" r:id="rId9"/>
    <p:sldId id="3336" r:id="rId10"/>
    <p:sldId id="3337" r:id="rId11"/>
    <p:sldId id="261" r:id="rId12"/>
    <p:sldId id="3338" r:id="rId13"/>
    <p:sldId id="269" r:id="rId14"/>
    <p:sldId id="264"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626"/>
    <a:srgbClr val="A52722"/>
    <a:srgbClr val="404040"/>
    <a:srgbClr val="E7000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23" autoAdjust="0"/>
    <p:restoredTop sz="94660"/>
  </p:normalViewPr>
  <p:slideViewPr>
    <p:cSldViewPr snapToGrid="0">
      <p:cViewPr varScale="1">
        <p:scale>
          <a:sx n="107" d="100"/>
          <a:sy n="107" d="100"/>
        </p:scale>
        <p:origin x="282"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Montserrat SemiBold"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Montserrat SemiBold" pitchFamily="2" charset="77"/>
              </a:defRPr>
            </a:lvl1pPr>
          </a:lstStyle>
          <a:p>
            <a:fld id="{02124B32-6EFC-4E64-8AF9-92F0D7728BFB}" type="datetimeFigureOut">
              <a:rPr lang="en-US" smtClean="0"/>
              <a:pPr/>
              <a:t>6/29/2023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Montserrat SemiBold"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Montserrat SemiBold" pitchFamily="2" charset="77"/>
              </a:defRPr>
            </a:lvl1pPr>
          </a:lstStyle>
          <a:p>
            <a:fld id="{D78F5D4E-0A9A-4DA4-AB31-C823D224FB02}" type="slidenum">
              <a:rPr lang="en-US" smtClean="0"/>
              <a:pPr/>
              <a:t>‹#›</a:t>
            </a:fld>
            <a:endParaRPr lang="en-US" dirty="0"/>
          </a:p>
        </p:txBody>
      </p:sp>
    </p:spTree>
    <p:extLst>
      <p:ext uri="{BB962C8B-B14F-4D97-AF65-F5344CB8AC3E}">
        <p14:creationId xmlns:p14="http://schemas.microsoft.com/office/powerpoint/2010/main" val="2745438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Montserrat SemiBold" pitchFamily="2" charset="77"/>
        <a:ea typeface="+mn-ea"/>
        <a:cs typeface="+mn-cs"/>
      </a:defRPr>
    </a:lvl1pPr>
    <a:lvl2pPr marL="457200" algn="l" defTabSz="914400" rtl="0" eaLnBrk="1" latinLnBrk="0" hangingPunct="1">
      <a:defRPr sz="1200" b="1" i="0" kern="1200">
        <a:solidFill>
          <a:schemeClr val="tx1"/>
        </a:solidFill>
        <a:latin typeface="Montserrat SemiBold" pitchFamily="2" charset="77"/>
        <a:ea typeface="+mn-ea"/>
        <a:cs typeface="+mn-cs"/>
      </a:defRPr>
    </a:lvl2pPr>
    <a:lvl3pPr marL="914400" algn="l" defTabSz="914400" rtl="0" eaLnBrk="1" latinLnBrk="0" hangingPunct="1">
      <a:defRPr sz="1200" b="1" i="0" kern="1200">
        <a:solidFill>
          <a:schemeClr val="tx1"/>
        </a:solidFill>
        <a:latin typeface="Montserrat SemiBold" pitchFamily="2" charset="77"/>
        <a:ea typeface="+mn-ea"/>
        <a:cs typeface="+mn-cs"/>
      </a:defRPr>
    </a:lvl3pPr>
    <a:lvl4pPr marL="1371600" algn="l" defTabSz="914400" rtl="0" eaLnBrk="1" latinLnBrk="0" hangingPunct="1">
      <a:defRPr sz="1200" b="1" i="0" kern="1200">
        <a:solidFill>
          <a:schemeClr val="tx1"/>
        </a:solidFill>
        <a:latin typeface="Montserrat SemiBold" pitchFamily="2" charset="77"/>
        <a:ea typeface="+mn-ea"/>
        <a:cs typeface="+mn-cs"/>
      </a:defRPr>
    </a:lvl4pPr>
    <a:lvl5pPr marL="1828800" algn="l" defTabSz="914400" rtl="0" eaLnBrk="1" latinLnBrk="0" hangingPunct="1">
      <a:defRPr sz="1200" b="1" i="0" kern="1200">
        <a:solidFill>
          <a:schemeClr val="tx1"/>
        </a:solidFill>
        <a:latin typeface="Montserrat SemiBold"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4688" y="4767263"/>
            <a:ext cx="5394325" cy="3900487"/>
          </a:xfrm>
          <a:prstGeom prst="rect">
            <a:avLst/>
          </a:prstGeom>
        </p:spPr>
        <p:txBody>
          <a:bodyPr/>
          <a:lstStyle/>
          <a:p>
            <a:endParaRPr lang="en-US"/>
          </a:p>
        </p:txBody>
      </p:sp>
    </p:spTree>
    <p:extLst>
      <p:ext uri="{BB962C8B-B14F-4D97-AF65-F5344CB8AC3E}">
        <p14:creationId xmlns:p14="http://schemas.microsoft.com/office/powerpoint/2010/main" val="3694793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6fa8cc985a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6fa8cc985a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4000"/>
              </a:lnSpc>
              <a:spcBef>
                <a:spcPts val="0"/>
              </a:spcBef>
              <a:spcAft>
                <a:spcPts val="0"/>
              </a:spcAft>
              <a:buNone/>
            </a:pPr>
            <a:endParaRPr/>
          </a:p>
        </p:txBody>
      </p:sp>
      <p:sp>
        <p:nvSpPr>
          <p:cNvPr id="1086" name="Google Shape;1086;g6fa8cc985a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40062F-C23A-49F6-95BC-71F52516D680}" type="slidenum">
              <a:rPr kumimoji="0" lang="en-US" sz="1200" b="0" i="0" u="none" strike="noStrike" kern="1200" cap="none" spc="0" normalizeH="0" baseline="0" noProof="0" smtClean="0">
                <a:ln>
                  <a:noFill/>
                </a:ln>
                <a:solidFill>
                  <a:prstClr val="black"/>
                </a:solidFill>
                <a:effectLst/>
                <a:uLnTx/>
                <a:uFillTx/>
                <a:latin typeface="Roboto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Tree>
    <p:extLst>
      <p:ext uri="{BB962C8B-B14F-4D97-AF65-F5344CB8AC3E}">
        <p14:creationId xmlns:p14="http://schemas.microsoft.com/office/powerpoint/2010/main" val="127259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382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6fa68d997d_1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6fa68d997d_1_4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4000"/>
              </a:lnSpc>
              <a:spcBef>
                <a:spcPts val="0"/>
              </a:spcBef>
              <a:spcAft>
                <a:spcPts val="0"/>
              </a:spcAft>
              <a:buNone/>
            </a:pPr>
            <a:r>
              <a:rPr lang="en-US"/>
              <a:t>Deployed entirely in the cloud, Invoca’s call tracking &amp; analytics platform offers marketing teams the ability to measure the impact of marketing efforts on lead generation and sales from inbound phone calls. Invoca does this by capturing caller and campaign data on a 1:1 consumer level, and measuring and attributing calls and conversions to the marketing campaigns that drove them in real-time.</a:t>
            </a:r>
            <a:endParaRPr/>
          </a:p>
        </p:txBody>
      </p:sp>
      <p:sp>
        <p:nvSpPr>
          <p:cNvPr id="1158" name="Google Shape;1158;g6fa68d997d_1_4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6fa68d997d_1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6fa68d997d_1_3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1" name="Google Shape;1041;g6fa68d997d_1_3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6fac62951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6fac629517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4000"/>
              </a:lnSpc>
              <a:spcBef>
                <a:spcPts val="0"/>
              </a:spcBef>
              <a:spcAft>
                <a:spcPts val="0"/>
              </a:spcAft>
              <a:buNone/>
            </a:pPr>
            <a:r>
              <a:rPr lang="en-US"/>
              <a:t>Deployed entirely in the cloud, Invoca’s call tracking &amp; analytics platform offers marketing teams the ability to measure the impact of marketing efforts on lead generation and sales from inbound phone calls. Invoca does this by capturing caller and campaign data on a 1:1 consumer level, and measuring and attributing calls and conversions to the marketing campaigns that drove them in real-time.</a:t>
            </a:r>
            <a:endParaRPr/>
          </a:p>
        </p:txBody>
      </p:sp>
      <p:sp>
        <p:nvSpPr>
          <p:cNvPr id="1170" name="Google Shape;1170;g6fac629517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94F5-47BB-4062-8125-CFC4268C51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34139E-9795-43C9-A8D2-3DC25AA84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D12B1C-4F50-4A5D-B705-84B13D68A25A}"/>
              </a:ext>
            </a:extLst>
          </p:cNvPr>
          <p:cNvSpPr>
            <a:spLocks noGrp="1"/>
          </p:cNvSpPr>
          <p:nvPr>
            <p:ph type="dt" sz="half" idx="10"/>
          </p:nvPr>
        </p:nvSpPr>
        <p:spPr/>
        <p:txBody>
          <a:bodyPr/>
          <a:lstStyle/>
          <a:p>
            <a:fld id="{90F28C9C-B04D-45C4-BC59-E46C5EABDA55}" type="datetimeFigureOut">
              <a:rPr lang="en-US" smtClean="0"/>
              <a:t>6/29/2023</a:t>
            </a:fld>
            <a:endParaRPr lang="en-US"/>
          </a:p>
        </p:txBody>
      </p:sp>
      <p:sp>
        <p:nvSpPr>
          <p:cNvPr id="5" name="Footer Placeholder 4">
            <a:extLst>
              <a:ext uri="{FF2B5EF4-FFF2-40B4-BE49-F238E27FC236}">
                <a16:creationId xmlns:a16="http://schemas.microsoft.com/office/drawing/2014/main" id="{2F6DF2A7-1A09-4170-8D63-9C3528B14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61CC8-3D9B-4E0C-87BE-716B262E35C4}"/>
              </a:ext>
            </a:extLst>
          </p:cNvPr>
          <p:cNvSpPr>
            <a:spLocks noGrp="1"/>
          </p:cNvSpPr>
          <p:nvPr>
            <p:ph type="sldNum" sz="quarter" idx="12"/>
          </p:nvPr>
        </p:nvSpPr>
        <p:spPr/>
        <p:txBody>
          <a:bodyPr/>
          <a:lstStyle/>
          <a:p>
            <a:fld id="{F51C28A1-21B1-4056-9462-4372292DD0D3}" type="slidenum">
              <a:rPr lang="en-US" smtClean="0"/>
              <a:t>‹#›</a:t>
            </a:fld>
            <a:endParaRPr lang="en-US"/>
          </a:p>
        </p:txBody>
      </p:sp>
    </p:spTree>
    <p:extLst>
      <p:ext uri="{BB962C8B-B14F-4D97-AF65-F5344CB8AC3E}">
        <p14:creationId xmlns:p14="http://schemas.microsoft.com/office/powerpoint/2010/main" val="96157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40B2-F0DC-4D80-BD6D-C4975996A0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CE3B62-4BEC-4D53-8546-A36E300D8C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531A2-348A-4E20-814A-2CDC71C5FC42}"/>
              </a:ext>
            </a:extLst>
          </p:cNvPr>
          <p:cNvSpPr>
            <a:spLocks noGrp="1"/>
          </p:cNvSpPr>
          <p:nvPr>
            <p:ph type="dt" sz="half" idx="10"/>
          </p:nvPr>
        </p:nvSpPr>
        <p:spPr/>
        <p:txBody>
          <a:bodyPr/>
          <a:lstStyle/>
          <a:p>
            <a:fld id="{90F28C9C-B04D-45C4-BC59-E46C5EABDA55}" type="datetimeFigureOut">
              <a:rPr lang="en-US" smtClean="0"/>
              <a:t>6/29/2023</a:t>
            </a:fld>
            <a:endParaRPr lang="en-US"/>
          </a:p>
        </p:txBody>
      </p:sp>
      <p:sp>
        <p:nvSpPr>
          <p:cNvPr id="5" name="Footer Placeholder 4">
            <a:extLst>
              <a:ext uri="{FF2B5EF4-FFF2-40B4-BE49-F238E27FC236}">
                <a16:creationId xmlns:a16="http://schemas.microsoft.com/office/drawing/2014/main" id="{89394B21-6D98-435B-860F-C9573882F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EC2C9-345A-4028-9B33-49F1AD23283E}"/>
              </a:ext>
            </a:extLst>
          </p:cNvPr>
          <p:cNvSpPr>
            <a:spLocks noGrp="1"/>
          </p:cNvSpPr>
          <p:nvPr>
            <p:ph type="sldNum" sz="quarter" idx="12"/>
          </p:nvPr>
        </p:nvSpPr>
        <p:spPr/>
        <p:txBody>
          <a:bodyPr/>
          <a:lstStyle/>
          <a:p>
            <a:fld id="{F51C28A1-21B1-4056-9462-4372292DD0D3}" type="slidenum">
              <a:rPr lang="en-US" smtClean="0"/>
              <a:t>‹#›</a:t>
            </a:fld>
            <a:endParaRPr lang="en-US"/>
          </a:p>
        </p:txBody>
      </p:sp>
    </p:spTree>
    <p:extLst>
      <p:ext uri="{BB962C8B-B14F-4D97-AF65-F5344CB8AC3E}">
        <p14:creationId xmlns:p14="http://schemas.microsoft.com/office/powerpoint/2010/main" val="187809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13C8E-9750-43AA-94E9-60C06F856E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EBB5B8-9F5A-43D8-A87E-8F8F283B70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9D20A-3540-493B-B7D1-FEFE10563113}"/>
              </a:ext>
            </a:extLst>
          </p:cNvPr>
          <p:cNvSpPr>
            <a:spLocks noGrp="1"/>
          </p:cNvSpPr>
          <p:nvPr>
            <p:ph type="dt" sz="half" idx="10"/>
          </p:nvPr>
        </p:nvSpPr>
        <p:spPr/>
        <p:txBody>
          <a:bodyPr/>
          <a:lstStyle/>
          <a:p>
            <a:fld id="{90F28C9C-B04D-45C4-BC59-E46C5EABDA55}" type="datetimeFigureOut">
              <a:rPr lang="en-US" smtClean="0"/>
              <a:t>6/29/2023</a:t>
            </a:fld>
            <a:endParaRPr lang="en-US"/>
          </a:p>
        </p:txBody>
      </p:sp>
      <p:sp>
        <p:nvSpPr>
          <p:cNvPr id="5" name="Footer Placeholder 4">
            <a:extLst>
              <a:ext uri="{FF2B5EF4-FFF2-40B4-BE49-F238E27FC236}">
                <a16:creationId xmlns:a16="http://schemas.microsoft.com/office/drawing/2014/main" id="{86E9DC49-DCD0-4750-BCA4-FED601D3B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3A707-8BF8-42C8-BFA5-71C61DC5D79D}"/>
              </a:ext>
            </a:extLst>
          </p:cNvPr>
          <p:cNvSpPr>
            <a:spLocks noGrp="1"/>
          </p:cNvSpPr>
          <p:nvPr>
            <p:ph type="sldNum" sz="quarter" idx="12"/>
          </p:nvPr>
        </p:nvSpPr>
        <p:spPr/>
        <p:txBody>
          <a:bodyPr/>
          <a:lstStyle/>
          <a:p>
            <a:fld id="{F51C28A1-21B1-4056-9462-4372292DD0D3}" type="slidenum">
              <a:rPr lang="en-US" smtClean="0"/>
              <a:t>‹#›</a:t>
            </a:fld>
            <a:endParaRPr lang="en-US"/>
          </a:p>
        </p:txBody>
      </p:sp>
    </p:spTree>
    <p:extLst>
      <p:ext uri="{BB962C8B-B14F-4D97-AF65-F5344CB8AC3E}">
        <p14:creationId xmlns:p14="http://schemas.microsoft.com/office/powerpoint/2010/main" val="3008637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92482" y="487680"/>
            <a:ext cx="10607039" cy="609600"/>
          </a:xfrm>
          <a:prstGeom prst="rect">
            <a:avLst/>
          </a:prstGeom>
        </p:spPr>
        <p:txBody>
          <a:bodyPr anchor="b">
            <a:noAutofit/>
          </a:bodyPr>
          <a:lstStyle>
            <a:lvl1pPr>
              <a:defRPr lang="en-US" sz="3200" b="1" i="0">
                <a:solidFill>
                  <a:schemeClr val="tx1">
                    <a:lumMod val="75000"/>
                    <a:lumOff val="25000"/>
                  </a:schemeClr>
                </a:solidFill>
                <a:latin typeface="Montserrat" pitchFamily="2" charset="77"/>
              </a:defRPr>
            </a:lvl1pPr>
          </a:lstStyle>
          <a:p>
            <a:pPr marL="0" lvl="0">
              <a:lnSpc>
                <a:spcPct val="85000"/>
              </a:lnSpc>
            </a:pPr>
            <a:r>
              <a:rPr lang="en-US" dirty="0"/>
              <a:t>CLICK TO EDIT MASTER TITLE STYLE</a:t>
            </a:r>
          </a:p>
        </p:txBody>
      </p:sp>
    </p:spTree>
    <p:extLst>
      <p:ext uri="{BB962C8B-B14F-4D97-AF65-F5344CB8AC3E}">
        <p14:creationId xmlns:p14="http://schemas.microsoft.com/office/powerpoint/2010/main" val="277664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eft Title + Body">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E3C4-3BD8-564D-8452-372F4E6EFF1E}"/>
              </a:ext>
            </a:extLst>
          </p:cNvPr>
          <p:cNvSpPr>
            <a:spLocks noGrp="1"/>
          </p:cNvSpPr>
          <p:nvPr>
            <p:ph type="title" hasCustomPrompt="1"/>
          </p:nvPr>
        </p:nvSpPr>
        <p:spPr>
          <a:xfrm>
            <a:off x="792481" y="487680"/>
            <a:ext cx="10607039" cy="609600"/>
          </a:xfrm>
          <a:prstGeom prst="rect">
            <a:avLst/>
          </a:prstGeom>
        </p:spPr>
        <p:txBody>
          <a:bodyPr anchor="b">
            <a:noAutofit/>
          </a:bodyPr>
          <a:lstStyle>
            <a:lvl1pPr algn="l">
              <a:defRPr lang="en-US" sz="3200" b="1" i="0">
                <a:solidFill>
                  <a:schemeClr val="tx1">
                    <a:lumMod val="75000"/>
                    <a:lumOff val="25000"/>
                  </a:schemeClr>
                </a:solidFill>
                <a:latin typeface="Montserrat" pitchFamily="2" charset="77"/>
              </a:defRPr>
            </a:lvl1pPr>
          </a:lstStyle>
          <a:p>
            <a:pPr marL="0" lvl="0" algn="l">
              <a:lnSpc>
                <a:spcPct val="85000"/>
              </a:lnSpc>
            </a:pPr>
            <a:r>
              <a:rPr lang="en-US" dirty="0"/>
              <a:t>CLICK TO EDIT MASTER TITLE STYLE</a:t>
            </a:r>
          </a:p>
        </p:txBody>
      </p:sp>
      <p:sp>
        <p:nvSpPr>
          <p:cNvPr id="7" name="Text Placeholder 6">
            <a:extLst>
              <a:ext uri="{FF2B5EF4-FFF2-40B4-BE49-F238E27FC236}">
                <a16:creationId xmlns:a16="http://schemas.microsoft.com/office/drawing/2014/main" id="{A93CCDDC-4811-2B45-AEBA-42A50A9F0C37}"/>
              </a:ext>
            </a:extLst>
          </p:cNvPr>
          <p:cNvSpPr>
            <a:spLocks noGrp="1"/>
          </p:cNvSpPr>
          <p:nvPr>
            <p:ph type="body" sz="quarter" idx="10"/>
          </p:nvPr>
        </p:nvSpPr>
        <p:spPr>
          <a:xfrm>
            <a:off x="791634" y="1244601"/>
            <a:ext cx="10608733" cy="4474633"/>
          </a:xfrm>
          <a:prstGeom prst="rect">
            <a:avLst/>
          </a:prstGeom>
        </p:spPr>
        <p:txBody>
          <a:bodyPr/>
          <a:lstStyle>
            <a:lvl1pPr marL="156629" indent="-156629">
              <a:spcBef>
                <a:spcPts val="1067"/>
              </a:spcBef>
              <a:buClr>
                <a:srgbClr val="A31E22"/>
              </a:buClr>
              <a:tabLst/>
              <a:defRPr sz="1867" b="0" i="0">
                <a:solidFill>
                  <a:schemeClr val="tx1">
                    <a:lumMod val="75000"/>
                    <a:lumOff val="25000"/>
                  </a:schemeClr>
                </a:solidFill>
                <a:latin typeface="Roboto Light" panose="02000000000000000000" pitchFamily="2" charset="0"/>
                <a:ea typeface="Roboto Light" panose="02000000000000000000" pitchFamily="2" charset="0"/>
              </a:defRPr>
            </a:lvl1pPr>
            <a:lvl2pPr marL="383108" indent="-226478">
              <a:spcBef>
                <a:spcPts val="1067"/>
              </a:spcBef>
              <a:buClr>
                <a:srgbClr val="A31E22"/>
              </a:buClr>
              <a:tabLst/>
              <a:defRPr sz="1867" b="0" i="0">
                <a:solidFill>
                  <a:schemeClr val="tx1">
                    <a:lumMod val="75000"/>
                    <a:lumOff val="25000"/>
                  </a:schemeClr>
                </a:solidFill>
                <a:latin typeface="Roboto Light" panose="02000000000000000000" pitchFamily="2" charset="0"/>
                <a:ea typeface="Roboto Light" panose="02000000000000000000" pitchFamily="2" charset="0"/>
              </a:defRPr>
            </a:lvl2pPr>
            <a:lvl3pPr marL="615935" indent="-224361">
              <a:buClr>
                <a:srgbClr val="A31E22"/>
              </a:buClr>
              <a:tabLst/>
              <a:defRPr sz="1867" b="0" i="0">
                <a:solidFill>
                  <a:schemeClr val="tx1">
                    <a:lumMod val="75000"/>
                    <a:lumOff val="25000"/>
                  </a:schemeClr>
                </a:solidFill>
                <a:latin typeface="Roboto Light" panose="02000000000000000000" pitchFamily="2" charset="0"/>
                <a:ea typeface="Roboto Light" panose="02000000000000000000" pitchFamily="2" charset="0"/>
              </a:defRPr>
            </a:lvl3pPr>
            <a:lvl4pPr marL="916494" indent="-300559">
              <a:spcBef>
                <a:spcPts val="400"/>
              </a:spcBef>
              <a:buClr>
                <a:srgbClr val="A31E22"/>
              </a:buClr>
              <a:tabLst/>
              <a:defRPr sz="1867" b="0" i="0">
                <a:solidFill>
                  <a:schemeClr val="tx1">
                    <a:lumMod val="75000"/>
                    <a:lumOff val="25000"/>
                  </a:schemeClr>
                </a:solidFill>
                <a:latin typeface="Roboto Light" panose="02000000000000000000" pitchFamily="2" charset="0"/>
                <a:ea typeface="Roboto Light" panose="02000000000000000000" pitchFamily="2" charset="0"/>
              </a:defRPr>
            </a:lvl4pPr>
            <a:lvl5pPr marL="1225520" indent="-300559">
              <a:spcBef>
                <a:spcPts val="400"/>
              </a:spcBef>
              <a:buClr>
                <a:srgbClr val="A31E22"/>
              </a:buClr>
              <a:tabLst/>
              <a:defRPr sz="1867" b="0" i="0">
                <a:solidFill>
                  <a:schemeClr val="tx1">
                    <a:lumMod val="75000"/>
                    <a:lumOff val="25000"/>
                  </a:schemeClr>
                </a:solidFill>
                <a:latin typeface="Roboto Light" panose="02000000000000000000" pitchFamily="2" charset="0"/>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0414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sic Title">
  <p:cSld name="Basic Title">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770449" y="649902"/>
            <a:ext cx="9152700" cy="1249800"/>
          </a:xfrm>
          <a:prstGeom prst="rect">
            <a:avLst/>
          </a:prstGeom>
          <a:noFill/>
          <a:ln>
            <a:noFill/>
          </a:ln>
        </p:spPr>
        <p:txBody>
          <a:bodyPr spcFirstLastPara="1" wrap="square" lIns="0" tIns="192000" rIns="0" bIns="0" anchor="t" anchorCtr="0">
            <a:noAutofit/>
          </a:bodyPr>
          <a:lstStyle>
            <a:lvl1pPr lvl="0" algn="l" rtl="0">
              <a:lnSpc>
                <a:spcPct val="8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 name="Google Shape;31;p4"/>
          <p:cNvSpPr/>
          <p:nvPr/>
        </p:nvSpPr>
        <p:spPr>
          <a:xfrm>
            <a:off x="10981800" y="6247200"/>
            <a:ext cx="1210200" cy="610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i="0" dirty="0">
              <a:latin typeface="Montserrat SemiBold" pitchFamily="2" charset="77"/>
            </a:endParaRPr>
          </a:p>
        </p:txBody>
      </p:sp>
    </p:spTree>
    <p:extLst>
      <p:ext uri="{BB962C8B-B14F-4D97-AF65-F5344CB8AC3E}">
        <p14:creationId xmlns:p14="http://schemas.microsoft.com/office/powerpoint/2010/main" val="2995648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EW BUMBER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E3C4-3BD8-564D-8452-372F4E6EFF1E}"/>
              </a:ext>
            </a:extLst>
          </p:cNvPr>
          <p:cNvSpPr>
            <a:spLocks noGrp="1"/>
          </p:cNvSpPr>
          <p:nvPr>
            <p:ph type="title" hasCustomPrompt="1"/>
          </p:nvPr>
        </p:nvSpPr>
        <p:spPr>
          <a:xfrm>
            <a:off x="792481" y="2905416"/>
            <a:ext cx="5670951" cy="609600"/>
          </a:xfrm>
          <a:prstGeom prst="rect">
            <a:avLst/>
          </a:prstGeom>
        </p:spPr>
        <p:txBody>
          <a:bodyPr anchor="b">
            <a:noAutofit/>
          </a:bodyPr>
          <a:lstStyle>
            <a:lvl1pPr algn="l">
              <a:lnSpc>
                <a:spcPct val="80000"/>
              </a:lnSpc>
              <a:defRPr lang="en-US" sz="4800" b="1">
                <a:solidFill>
                  <a:schemeClr val="bg1"/>
                </a:solidFill>
                <a:effectLst>
                  <a:outerShdw blurRad="38100" dist="38100" dir="2700000" algn="tl">
                    <a:srgbClr val="000000">
                      <a:alpha val="43137"/>
                    </a:srgbClr>
                  </a:outerShdw>
                </a:effectLst>
                <a:latin typeface="Montserrat" panose="00000500000000000000" pitchFamily="2" charset="0"/>
              </a:defRPr>
            </a:lvl1pPr>
          </a:lstStyle>
          <a:p>
            <a:pPr marL="0" lvl="0" algn="l">
              <a:lnSpc>
                <a:spcPct val="85000"/>
              </a:lnSpc>
            </a:pPr>
            <a:r>
              <a:rPr lang="en-US" dirty="0"/>
              <a:t>CLICK TO EDIT MASTER TITLE STYLE</a:t>
            </a:r>
          </a:p>
        </p:txBody>
      </p:sp>
      <p:sp>
        <p:nvSpPr>
          <p:cNvPr id="7" name="Text Placeholder 6">
            <a:extLst>
              <a:ext uri="{FF2B5EF4-FFF2-40B4-BE49-F238E27FC236}">
                <a16:creationId xmlns:a16="http://schemas.microsoft.com/office/drawing/2014/main" id="{A93CCDDC-4811-2B45-AEBA-42A50A9F0C37}"/>
              </a:ext>
            </a:extLst>
          </p:cNvPr>
          <p:cNvSpPr>
            <a:spLocks noGrp="1"/>
          </p:cNvSpPr>
          <p:nvPr>
            <p:ph type="body" sz="quarter" idx="10"/>
          </p:nvPr>
        </p:nvSpPr>
        <p:spPr>
          <a:xfrm>
            <a:off x="791633" y="3662337"/>
            <a:ext cx="5671797" cy="1338451"/>
          </a:xfrm>
          <a:prstGeom prst="rect">
            <a:avLst/>
          </a:prstGeom>
        </p:spPr>
        <p:txBody>
          <a:bodyPr/>
          <a:lstStyle>
            <a:lvl1pPr marL="0" indent="0">
              <a:spcBef>
                <a:spcPts val="1067"/>
              </a:spcBef>
              <a:buClr>
                <a:srgbClr val="A31E22"/>
              </a:buClr>
              <a:buNone/>
              <a:tabLst/>
              <a:defRPr sz="2400" b="0" i="0">
                <a:solidFill>
                  <a:schemeClr val="bg1"/>
                </a:solidFill>
                <a:effectLst>
                  <a:outerShdw blurRad="38100" dist="38100" dir="2700000" algn="tl">
                    <a:srgbClr val="000000">
                      <a:alpha val="43137"/>
                    </a:srgbClr>
                  </a:outerShdw>
                </a:effectLst>
                <a:latin typeface="Montserrat Medium" pitchFamily="2" charset="77"/>
                <a:ea typeface="Roboto Light" panose="02000000000000000000" pitchFamily="2" charset="0"/>
              </a:defRPr>
            </a:lvl1pPr>
            <a:lvl2pPr marL="156629" indent="0">
              <a:spcBef>
                <a:spcPts val="1067"/>
              </a:spcBef>
              <a:buClr>
                <a:srgbClr val="A31E22"/>
              </a:buClr>
              <a:buNone/>
              <a:tabLst/>
              <a:defRPr sz="1867" b="0" i="0">
                <a:latin typeface="Roboto Light" panose="02000000000000000000" pitchFamily="2" charset="0"/>
                <a:ea typeface="Roboto Light" panose="02000000000000000000" pitchFamily="2" charset="0"/>
              </a:defRPr>
            </a:lvl2pPr>
            <a:lvl3pPr marL="391574" indent="0">
              <a:buClr>
                <a:srgbClr val="A31E22"/>
              </a:buClr>
              <a:buNone/>
              <a:tabLst/>
              <a:defRPr sz="1867" b="0" i="0">
                <a:latin typeface="Roboto Light" panose="02000000000000000000" pitchFamily="2" charset="0"/>
                <a:ea typeface="Roboto Light" panose="02000000000000000000" pitchFamily="2" charset="0"/>
              </a:defRPr>
            </a:lvl3pPr>
            <a:lvl4pPr marL="615935" indent="0">
              <a:spcBef>
                <a:spcPts val="400"/>
              </a:spcBef>
              <a:buClr>
                <a:srgbClr val="A31E22"/>
              </a:buClr>
              <a:buNone/>
              <a:tabLst/>
              <a:defRPr sz="1867" b="0" i="0">
                <a:latin typeface="Roboto Light" panose="02000000000000000000" pitchFamily="2" charset="0"/>
                <a:ea typeface="Roboto Light" panose="02000000000000000000" pitchFamily="2" charset="0"/>
              </a:defRPr>
            </a:lvl4pPr>
            <a:lvl5pPr marL="924961" indent="0">
              <a:spcBef>
                <a:spcPts val="400"/>
              </a:spcBef>
              <a:buClr>
                <a:srgbClr val="A31E22"/>
              </a:buClr>
              <a:buNone/>
              <a:tabLst/>
              <a:defRPr sz="1867" b="0" i="0">
                <a:latin typeface="Roboto Light" panose="02000000000000000000" pitchFamily="2" charset="0"/>
                <a:ea typeface="Roboto Light"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267216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5106007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2E96-F98A-4292-B69E-1CFF6277F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41AF60-9887-4B40-96CA-D9BBE96696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84F70-0247-49B8-B31B-03ADCB13B5D3}"/>
              </a:ext>
            </a:extLst>
          </p:cNvPr>
          <p:cNvSpPr>
            <a:spLocks noGrp="1"/>
          </p:cNvSpPr>
          <p:nvPr>
            <p:ph type="dt" sz="half" idx="10"/>
          </p:nvPr>
        </p:nvSpPr>
        <p:spPr/>
        <p:txBody>
          <a:bodyPr/>
          <a:lstStyle/>
          <a:p>
            <a:fld id="{90F28C9C-B04D-45C4-BC59-E46C5EABDA55}" type="datetimeFigureOut">
              <a:rPr lang="en-US" smtClean="0"/>
              <a:t>6/29/2023</a:t>
            </a:fld>
            <a:endParaRPr lang="en-US"/>
          </a:p>
        </p:txBody>
      </p:sp>
      <p:sp>
        <p:nvSpPr>
          <p:cNvPr id="5" name="Footer Placeholder 4">
            <a:extLst>
              <a:ext uri="{FF2B5EF4-FFF2-40B4-BE49-F238E27FC236}">
                <a16:creationId xmlns:a16="http://schemas.microsoft.com/office/drawing/2014/main" id="{A3A84926-8517-4D39-A32E-BFDC3F098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F9C8E-5F3E-46F3-99D1-34E365E9C523}"/>
              </a:ext>
            </a:extLst>
          </p:cNvPr>
          <p:cNvSpPr>
            <a:spLocks noGrp="1"/>
          </p:cNvSpPr>
          <p:nvPr>
            <p:ph type="sldNum" sz="quarter" idx="12"/>
          </p:nvPr>
        </p:nvSpPr>
        <p:spPr/>
        <p:txBody>
          <a:bodyPr/>
          <a:lstStyle/>
          <a:p>
            <a:fld id="{F51C28A1-21B1-4056-9462-4372292DD0D3}" type="slidenum">
              <a:rPr lang="en-US" smtClean="0"/>
              <a:t>‹#›</a:t>
            </a:fld>
            <a:endParaRPr lang="en-US"/>
          </a:p>
        </p:txBody>
      </p:sp>
    </p:spTree>
    <p:extLst>
      <p:ext uri="{BB962C8B-B14F-4D97-AF65-F5344CB8AC3E}">
        <p14:creationId xmlns:p14="http://schemas.microsoft.com/office/powerpoint/2010/main" val="407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02F8-E4EE-4B02-8442-F225980853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BA5572-3C22-4EB8-A2A2-F405EACE7D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9821BD-A88F-4C5B-A0EA-DCFF522BC29C}"/>
              </a:ext>
            </a:extLst>
          </p:cNvPr>
          <p:cNvSpPr>
            <a:spLocks noGrp="1"/>
          </p:cNvSpPr>
          <p:nvPr>
            <p:ph type="dt" sz="half" idx="10"/>
          </p:nvPr>
        </p:nvSpPr>
        <p:spPr/>
        <p:txBody>
          <a:bodyPr/>
          <a:lstStyle/>
          <a:p>
            <a:fld id="{90F28C9C-B04D-45C4-BC59-E46C5EABDA55}" type="datetimeFigureOut">
              <a:rPr lang="en-US" smtClean="0"/>
              <a:t>6/29/2023</a:t>
            </a:fld>
            <a:endParaRPr lang="en-US"/>
          </a:p>
        </p:txBody>
      </p:sp>
      <p:sp>
        <p:nvSpPr>
          <p:cNvPr id="5" name="Footer Placeholder 4">
            <a:extLst>
              <a:ext uri="{FF2B5EF4-FFF2-40B4-BE49-F238E27FC236}">
                <a16:creationId xmlns:a16="http://schemas.microsoft.com/office/drawing/2014/main" id="{0A9D0EB9-071F-4507-AE95-FCA14911C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7B5B6-72E0-47CA-8C0C-AD4BD33B1A82}"/>
              </a:ext>
            </a:extLst>
          </p:cNvPr>
          <p:cNvSpPr>
            <a:spLocks noGrp="1"/>
          </p:cNvSpPr>
          <p:nvPr>
            <p:ph type="sldNum" sz="quarter" idx="12"/>
          </p:nvPr>
        </p:nvSpPr>
        <p:spPr/>
        <p:txBody>
          <a:bodyPr/>
          <a:lstStyle/>
          <a:p>
            <a:fld id="{F51C28A1-21B1-4056-9462-4372292DD0D3}" type="slidenum">
              <a:rPr lang="en-US" smtClean="0"/>
              <a:t>‹#›</a:t>
            </a:fld>
            <a:endParaRPr lang="en-US"/>
          </a:p>
        </p:txBody>
      </p:sp>
    </p:spTree>
    <p:extLst>
      <p:ext uri="{BB962C8B-B14F-4D97-AF65-F5344CB8AC3E}">
        <p14:creationId xmlns:p14="http://schemas.microsoft.com/office/powerpoint/2010/main" val="213463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2621-2ABD-4103-837A-575CDF1BD6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D47839-277D-45AD-A3C8-5F7EB4CF44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6F3B6D-245E-4BE7-9669-4C7944DCE2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815F59-F3AE-4C15-8360-6982C721FB08}"/>
              </a:ext>
            </a:extLst>
          </p:cNvPr>
          <p:cNvSpPr>
            <a:spLocks noGrp="1"/>
          </p:cNvSpPr>
          <p:nvPr>
            <p:ph type="dt" sz="half" idx="10"/>
          </p:nvPr>
        </p:nvSpPr>
        <p:spPr/>
        <p:txBody>
          <a:bodyPr/>
          <a:lstStyle/>
          <a:p>
            <a:fld id="{90F28C9C-B04D-45C4-BC59-E46C5EABDA55}" type="datetimeFigureOut">
              <a:rPr lang="en-US" smtClean="0"/>
              <a:t>6/29/2023</a:t>
            </a:fld>
            <a:endParaRPr lang="en-US"/>
          </a:p>
        </p:txBody>
      </p:sp>
      <p:sp>
        <p:nvSpPr>
          <p:cNvPr id="6" name="Footer Placeholder 5">
            <a:extLst>
              <a:ext uri="{FF2B5EF4-FFF2-40B4-BE49-F238E27FC236}">
                <a16:creationId xmlns:a16="http://schemas.microsoft.com/office/drawing/2014/main" id="{D6F6921A-6084-4599-A825-455DDAC98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78AE36-074C-468D-841D-26908ADD03AE}"/>
              </a:ext>
            </a:extLst>
          </p:cNvPr>
          <p:cNvSpPr>
            <a:spLocks noGrp="1"/>
          </p:cNvSpPr>
          <p:nvPr>
            <p:ph type="sldNum" sz="quarter" idx="12"/>
          </p:nvPr>
        </p:nvSpPr>
        <p:spPr/>
        <p:txBody>
          <a:bodyPr/>
          <a:lstStyle/>
          <a:p>
            <a:fld id="{F51C28A1-21B1-4056-9462-4372292DD0D3}" type="slidenum">
              <a:rPr lang="en-US" smtClean="0"/>
              <a:t>‹#›</a:t>
            </a:fld>
            <a:endParaRPr lang="en-US"/>
          </a:p>
        </p:txBody>
      </p:sp>
    </p:spTree>
    <p:extLst>
      <p:ext uri="{BB962C8B-B14F-4D97-AF65-F5344CB8AC3E}">
        <p14:creationId xmlns:p14="http://schemas.microsoft.com/office/powerpoint/2010/main" val="160011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73F4-69A1-4465-B989-56D6DA2A53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956E0-3B2D-404E-99C4-41D3B14C48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221384-16C7-4138-A0F8-24FD34E025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D483CB-0B38-4240-85FF-C31D5B877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49BF44-625A-4CEE-B205-ABA6ECE5B0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310476-C21A-4903-B08C-28B6E4380971}"/>
              </a:ext>
            </a:extLst>
          </p:cNvPr>
          <p:cNvSpPr>
            <a:spLocks noGrp="1"/>
          </p:cNvSpPr>
          <p:nvPr>
            <p:ph type="dt" sz="half" idx="10"/>
          </p:nvPr>
        </p:nvSpPr>
        <p:spPr/>
        <p:txBody>
          <a:bodyPr/>
          <a:lstStyle/>
          <a:p>
            <a:fld id="{90F28C9C-B04D-45C4-BC59-E46C5EABDA55}" type="datetimeFigureOut">
              <a:rPr lang="en-US" smtClean="0"/>
              <a:t>6/29/2023</a:t>
            </a:fld>
            <a:endParaRPr lang="en-US"/>
          </a:p>
        </p:txBody>
      </p:sp>
      <p:sp>
        <p:nvSpPr>
          <p:cNvPr id="8" name="Footer Placeholder 7">
            <a:extLst>
              <a:ext uri="{FF2B5EF4-FFF2-40B4-BE49-F238E27FC236}">
                <a16:creationId xmlns:a16="http://schemas.microsoft.com/office/drawing/2014/main" id="{AE3EDE62-BD8F-47C0-9AF5-2E11B41B68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95F5AE-8FC5-4986-BA0E-BA653C604E2A}"/>
              </a:ext>
            </a:extLst>
          </p:cNvPr>
          <p:cNvSpPr>
            <a:spLocks noGrp="1"/>
          </p:cNvSpPr>
          <p:nvPr>
            <p:ph type="sldNum" sz="quarter" idx="12"/>
          </p:nvPr>
        </p:nvSpPr>
        <p:spPr/>
        <p:txBody>
          <a:bodyPr/>
          <a:lstStyle/>
          <a:p>
            <a:fld id="{F51C28A1-21B1-4056-9462-4372292DD0D3}" type="slidenum">
              <a:rPr lang="en-US" smtClean="0"/>
              <a:t>‹#›</a:t>
            </a:fld>
            <a:endParaRPr lang="en-US"/>
          </a:p>
        </p:txBody>
      </p:sp>
    </p:spTree>
    <p:extLst>
      <p:ext uri="{BB962C8B-B14F-4D97-AF65-F5344CB8AC3E}">
        <p14:creationId xmlns:p14="http://schemas.microsoft.com/office/powerpoint/2010/main" val="46303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D365-3686-412D-A9B9-0D960DD7E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D6D98F-592A-44AA-89B7-46735F42E102}"/>
              </a:ext>
            </a:extLst>
          </p:cNvPr>
          <p:cNvSpPr>
            <a:spLocks noGrp="1"/>
          </p:cNvSpPr>
          <p:nvPr>
            <p:ph type="dt" sz="half" idx="10"/>
          </p:nvPr>
        </p:nvSpPr>
        <p:spPr/>
        <p:txBody>
          <a:bodyPr/>
          <a:lstStyle/>
          <a:p>
            <a:fld id="{90F28C9C-B04D-45C4-BC59-E46C5EABDA55}" type="datetimeFigureOut">
              <a:rPr lang="en-US" smtClean="0"/>
              <a:t>6/29/2023</a:t>
            </a:fld>
            <a:endParaRPr lang="en-US"/>
          </a:p>
        </p:txBody>
      </p:sp>
      <p:sp>
        <p:nvSpPr>
          <p:cNvPr id="4" name="Footer Placeholder 3">
            <a:extLst>
              <a:ext uri="{FF2B5EF4-FFF2-40B4-BE49-F238E27FC236}">
                <a16:creationId xmlns:a16="http://schemas.microsoft.com/office/drawing/2014/main" id="{71534F0A-6461-477A-BB2E-0095CC1DF3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E4065E-2090-49CF-B6D6-3562B5DF77BF}"/>
              </a:ext>
            </a:extLst>
          </p:cNvPr>
          <p:cNvSpPr>
            <a:spLocks noGrp="1"/>
          </p:cNvSpPr>
          <p:nvPr>
            <p:ph type="sldNum" sz="quarter" idx="12"/>
          </p:nvPr>
        </p:nvSpPr>
        <p:spPr/>
        <p:txBody>
          <a:bodyPr/>
          <a:lstStyle/>
          <a:p>
            <a:fld id="{F51C28A1-21B1-4056-9462-4372292DD0D3}" type="slidenum">
              <a:rPr lang="en-US" smtClean="0"/>
              <a:t>‹#›</a:t>
            </a:fld>
            <a:endParaRPr lang="en-US"/>
          </a:p>
        </p:txBody>
      </p:sp>
    </p:spTree>
    <p:extLst>
      <p:ext uri="{BB962C8B-B14F-4D97-AF65-F5344CB8AC3E}">
        <p14:creationId xmlns:p14="http://schemas.microsoft.com/office/powerpoint/2010/main" val="21146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F5BF72-9AC5-422B-ACC2-036638DB39E5}"/>
              </a:ext>
            </a:extLst>
          </p:cNvPr>
          <p:cNvSpPr>
            <a:spLocks noGrp="1"/>
          </p:cNvSpPr>
          <p:nvPr>
            <p:ph type="dt" sz="half" idx="10"/>
          </p:nvPr>
        </p:nvSpPr>
        <p:spPr/>
        <p:txBody>
          <a:bodyPr/>
          <a:lstStyle/>
          <a:p>
            <a:fld id="{90F28C9C-B04D-45C4-BC59-E46C5EABDA55}" type="datetimeFigureOut">
              <a:rPr lang="en-US" smtClean="0"/>
              <a:t>6/29/2023</a:t>
            </a:fld>
            <a:endParaRPr lang="en-US"/>
          </a:p>
        </p:txBody>
      </p:sp>
      <p:sp>
        <p:nvSpPr>
          <p:cNvPr id="3" name="Footer Placeholder 2">
            <a:extLst>
              <a:ext uri="{FF2B5EF4-FFF2-40B4-BE49-F238E27FC236}">
                <a16:creationId xmlns:a16="http://schemas.microsoft.com/office/drawing/2014/main" id="{82A66DCD-D25F-4983-9384-CE1F59D7BC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0D6C63-CEA8-43F2-9825-534FFB23013C}"/>
              </a:ext>
            </a:extLst>
          </p:cNvPr>
          <p:cNvSpPr>
            <a:spLocks noGrp="1"/>
          </p:cNvSpPr>
          <p:nvPr>
            <p:ph type="sldNum" sz="quarter" idx="12"/>
          </p:nvPr>
        </p:nvSpPr>
        <p:spPr/>
        <p:txBody>
          <a:bodyPr/>
          <a:lstStyle/>
          <a:p>
            <a:fld id="{F51C28A1-21B1-4056-9462-4372292DD0D3}" type="slidenum">
              <a:rPr lang="en-US" smtClean="0"/>
              <a:t>‹#›</a:t>
            </a:fld>
            <a:endParaRPr lang="en-US"/>
          </a:p>
        </p:txBody>
      </p:sp>
    </p:spTree>
    <p:extLst>
      <p:ext uri="{BB962C8B-B14F-4D97-AF65-F5344CB8AC3E}">
        <p14:creationId xmlns:p14="http://schemas.microsoft.com/office/powerpoint/2010/main" val="324776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2E91-8FBD-4405-B1A7-60C0F2A622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27215A-9665-4020-A5F1-F4A1770B9D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DAF998-9535-4472-8335-F7BB1D330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1DCE5-7638-490D-98D3-02DC5C3CF7EA}"/>
              </a:ext>
            </a:extLst>
          </p:cNvPr>
          <p:cNvSpPr>
            <a:spLocks noGrp="1"/>
          </p:cNvSpPr>
          <p:nvPr>
            <p:ph type="dt" sz="half" idx="10"/>
          </p:nvPr>
        </p:nvSpPr>
        <p:spPr/>
        <p:txBody>
          <a:bodyPr/>
          <a:lstStyle/>
          <a:p>
            <a:fld id="{90F28C9C-B04D-45C4-BC59-E46C5EABDA55}" type="datetimeFigureOut">
              <a:rPr lang="en-US" smtClean="0"/>
              <a:t>6/29/2023</a:t>
            </a:fld>
            <a:endParaRPr lang="en-US"/>
          </a:p>
        </p:txBody>
      </p:sp>
      <p:sp>
        <p:nvSpPr>
          <p:cNvPr id="6" name="Footer Placeholder 5">
            <a:extLst>
              <a:ext uri="{FF2B5EF4-FFF2-40B4-BE49-F238E27FC236}">
                <a16:creationId xmlns:a16="http://schemas.microsoft.com/office/drawing/2014/main" id="{3F0F57DC-4B8D-4B13-ACED-6EAE8D679E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6A926-9862-4C2A-B88F-575FA3B78DDF}"/>
              </a:ext>
            </a:extLst>
          </p:cNvPr>
          <p:cNvSpPr>
            <a:spLocks noGrp="1"/>
          </p:cNvSpPr>
          <p:nvPr>
            <p:ph type="sldNum" sz="quarter" idx="12"/>
          </p:nvPr>
        </p:nvSpPr>
        <p:spPr/>
        <p:txBody>
          <a:bodyPr/>
          <a:lstStyle/>
          <a:p>
            <a:fld id="{F51C28A1-21B1-4056-9462-4372292DD0D3}" type="slidenum">
              <a:rPr lang="en-US" smtClean="0"/>
              <a:t>‹#›</a:t>
            </a:fld>
            <a:endParaRPr lang="en-US"/>
          </a:p>
        </p:txBody>
      </p:sp>
    </p:spTree>
    <p:extLst>
      <p:ext uri="{BB962C8B-B14F-4D97-AF65-F5344CB8AC3E}">
        <p14:creationId xmlns:p14="http://schemas.microsoft.com/office/powerpoint/2010/main" val="134214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571A-24D0-455B-AF92-773232FE4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93DD05-F37B-434D-A270-16FFD1322E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843973-CA18-421E-A021-2382FD0DDC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6BEF50-AADC-4BF9-B6AC-3BED379B9EBA}"/>
              </a:ext>
            </a:extLst>
          </p:cNvPr>
          <p:cNvSpPr>
            <a:spLocks noGrp="1"/>
          </p:cNvSpPr>
          <p:nvPr>
            <p:ph type="dt" sz="half" idx="10"/>
          </p:nvPr>
        </p:nvSpPr>
        <p:spPr/>
        <p:txBody>
          <a:bodyPr/>
          <a:lstStyle/>
          <a:p>
            <a:fld id="{90F28C9C-B04D-45C4-BC59-E46C5EABDA55}" type="datetimeFigureOut">
              <a:rPr lang="en-US" smtClean="0"/>
              <a:t>6/29/2023</a:t>
            </a:fld>
            <a:endParaRPr lang="en-US"/>
          </a:p>
        </p:txBody>
      </p:sp>
      <p:sp>
        <p:nvSpPr>
          <p:cNvPr id="6" name="Footer Placeholder 5">
            <a:extLst>
              <a:ext uri="{FF2B5EF4-FFF2-40B4-BE49-F238E27FC236}">
                <a16:creationId xmlns:a16="http://schemas.microsoft.com/office/drawing/2014/main" id="{9049407D-8997-44BB-BCD8-6E2ECEF6C3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FAAF3-F87A-459B-9511-67E0E4205E75}"/>
              </a:ext>
            </a:extLst>
          </p:cNvPr>
          <p:cNvSpPr>
            <a:spLocks noGrp="1"/>
          </p:cNvSpPr>
          <p:nvPr>
            <p:ph type="sldNum" sz="quarter" idx="12"/>
          </p:nvPr>
        </p:nvSpPr>
        <p:spPr/>
        <p:txBody>
          <a:bodyPr/>
          <a:lstStyle/>
          <a:p>
            <a:fld id="{F51C28A1-21B1-4056-9462-4372292DD0D3}" type="slidenum">
              <a:rPr lang="en-US" smtClean="0"/>
              <a:t>‹#›</a:t>
            </a:fld>
            <a:endParaRPr lang="en-US"/>
          </a:p>
        </p:txBody>
      </p:sp>
    </p:spTree>
    <p:extLst>
      <p:ext uri="{BB962C8B-B14F-4D97-AF65-F5344CB8AC3E}">
        <p14:creationId xmlns:p14="http://schemas.microsoft.com/office/powerpoint/2010/main" val="291300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C01AEE-72EA-4165-8709-1C50695C6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4D4FBF-96AB-4D06-9CF7-3107CCEC7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52D152-B5CE-45C7-AED8-332A0B0D69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tint val="75000"/>
                  </a:schemeClr>
                </a:solidFill>
                <a:latin typeface="Montserrat SemiBold" pitchFamily="2" charset="77"/>
              </a:defRPr>
            </a:lvl1pPr>
          </a:lstStyle>
          <a:p>
            <a:fld id="{90F28C9C-B04D-45C4-BC59-E46C5EABDA55}" type="datetimeFigureOut">
              <a:rPr lang="en-US" smtClean="0"/>
              <a:pPr/>
              <a:t>6/29/2023</a:t>
            </a:fld>
            <a:endParaRPr lang="en-US" dirty="0"/>
          </a:p>
        </p:txBody>
      </p:sp>
      <p:sp>
        <p:nvSpPr>
          <p:cNvPr id="5" name="Footer Placeholder 4">
            <a:extLst>
              <a:ext uri="{FF2B5EF4-FFF2-40B4-BE49-F238E27FC236}">
                <a16:creationId xmlns:a16="http://schemas.microsoft.com/office/drawing/2014/main" id="{7219D9ED-6FEB-4FB3-BA02-4519C2BDD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tint val="75000"/>
                  </a:schemeClr>
                </a:solidFill>
                <a:latin typeface="Montserrat SemiBold" pitchFamily="2" charset="77"/>
              </a:defRPr>
            </a:lvl1pPr>
          </a:lstStyle>
          <a:p>
            <a:endParaRPr lang="en-US" dirty="0"/>
          </a:p>
        </p:txBody>
      </p:sp>
      <p:sp>
        <p:nvSpPr>
          <p:cNvPr id="6" name="Slide Number Placeholder 5">
            <a:extLst>
              <a:ext uri="{FF2B5EF4-FFF2-40B4-BE49-F238E27FC236}">
                <a16:creationId xmlns:a16="http://schemas.microsoft.com/office/drawing/2014/main" id="{5C84BCF9-C726-49B9-B8FC-18AC78D5A9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itchFamily="2" charset="77"/>
              </a:defRPr>
            </a:lvl1pPr>
          </a:lstStyle>
          <a:p>
            <a:fld id="{F51C28A1-21B1-4056-9462-4372292DD0D3}" type="slidenum">
              <a:rPr lang="en-US" smtClean="0"/>
              <a:pPr/>
              <a:t>‹#›</a:t>
            </a:fld>
            <a:endParaRPr lang="en-US" dirty="0"/>
          </a:p>
        </p:txBody>
      </p:sp>
    </p:spTree>
    <p:extLst>
      <p:ext uri="{BB962C8B-B14F-4D97-AF65-F5344CB8AC3E}">
        <p14:creationId xmlns:p14="http://schemas.microsoft.com/office/powerpoint/2010/main" val="3264497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Montserrat Semi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Montserrat SemiBol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Montserrat SemiBol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Montserrat SemiBol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Montserrat SemiBol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6.png"/><Relationship Id="rId7" Type="http://schemas.openxmlformats.org/officeDocument/2006/relationships/image" Target="../media/image1.png"/><Relationship Id="rId12"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34.png"/><Relationship Id="rId11" Type="http://schemas.openxmlformats.org/officeDocument/2006/relationships/image" Target="../media/image38.sv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3.tiff"/><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73B976-D8B0-D653-72FE-54D531000061}"/>
              </a:ext>
            </a:extLst>
          </p:cNvPr>
          <p:cNvSpPr/>
          <p:nvPr/>
        </p:nvSpPr>
        <p:spPr>
          <a:xfrm>
            <a:off x="-116541" y="-71718"/>
            <a:ext cx="12434047" cy="702833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648237" y="5331132"/>
            <a:ext cx="1871025" cy="1015663"/>
          </a:xfrm>
          <a:prstGeom prst="rect">
            <a:avLst/>
          </a:prstGeom>
        </p:spPr>
        <p:txBody>
          <a:bodyPr wrap="none" anchor="b">
            <a:spAutoFit/>
          </a:bodyPr>
          <a:lstStyle/>
          <a:p>
            <a:pPr algn="l">
              <a:defRPr sz="1800" b="1" i="0" u="none" strike="noStrike" kern="1200" baseline="0">
                <a:solidFill>
                  <a:prstClr val="black"/>
                </a:solidFill>
                <a:latin typeface="Arial" panose="020B0604020202020204" pitchFamily="34" charset="0"/>
                <a:ea typeface="+mn-ea"/>
                <a:cs typeface="Arial" panose="020B0604020202020204" pitchFamily="34" charset="0"/>
              </a:defRPr>
            </a:pPr>
            <a:r>
              <a:rPr lang="en-US" sz="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Ai Media Group</a:t>
            </a:r>
          </a:p>
          <a:p>
            <a:pPr algn="l">
              <a:defRPr sz="1800" b="1" i="0" u="none" strike="noStrike" kern="1200" baseline="0">
                <a:solidFill>
                  <a:prstClr val="black"/>
                </a:solidFill>
                <a:latin typeface="Arial" panose="020B0604020202020204" pitchFamily="34" charset="0"/>
                <a:ea typeface="+mn-ea"/>
                <a:cs typeface="Arial" panose="020B0604020202020204" pitchFamily="34" charset="0"/>
              </a:defRPr>
            </a:pPr>
            <a:r>
              <a:rPr lang="en-US" sz="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1359 Broadway 5th Floor</a:t>
            </a:r>
          </a:p>
          <a:p>
            <a:pPr algn="l">
              <a:defRPr sz="1800" b="1" i="0" u="none" strike="noStrike" kern="1200" baseline="0">
                <a:solidFill>
                  <a:prstClr val="black"/>
                </a:solidFill>
                <a:latin typeface="Arial" panose="020B0604020202020204" pitchFamily="34" charset="0"/>
                <a:ea typeface="+mn-ea"/>
                <a:cs typeface="Arial" panose="020B0604020202020204" pitchFamily="34" charset="0"/>
              </a:defRPr>
            </a:pPr>
            <a:r>
              <a:rPr lang="en-US" sz="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New York, NY 10018</a:t>
            </a:r>
          </a:p>
          <a:p>
            <a:pPr algn="l">
              <a:defRPr sz="1800" b="1" i="0" u="none" strike="noStrike" kern="1200" baseline="0">
                <a:solidFill>
                  <a:prstClr val="black"/>
                </a:solidFill>
                <a:latin typeface="Arial" panose="020B0604020202020204" pitchFamily="34" charset="0"/>
                <a:ea typeface="+mn-ea"/>
                <a:cs typeface="Arial" panose="020B0604020202020204" pitchFamily="34" charset="0"/>
              </a:defRPr>
            </a:pPr>
            <a:r>
              <a:rPr lang="en-US" sz="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(212) 660-2400</a:t>
            </a:r>
          </a:p>
          <a:p>
            <a:pPr algn="l">
              <a:defRPr sz="1800" b="1" i="0" u="none" strike="noStrike" kern="1200" baseline="0">
                <a:solidFill>
                  <a:prstClr val="black"/>
                </a:solidFill>
                <a:latin typeface="Arial" panose="020B0604020202020204" pitchFamily="34" charset="0"/>
                <a:ea typeface="+mn-ea"/>
                <a:cs typeface="Arial" panose="020B0604020202020204" pitchFamily="34" charset="0"/>
              </a:defRPr>
            </a:pPr>
            <a:r>
              <a:rPr lang="en-US" sz="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www.aimediagroup.com</a:t>
            </a:r>
          </a:p>
        </p:txBody>
      </p:sp>
      <p:sp>
        <p:nvSpPr>
          <p:cNvPr id="5" name="Title 4">
            <a:extLst>
              <a:ext uri="{FF2B5EF4-FFF2-40B4-BE49-F238E27FC236}">
                <a16:creationId xmlns:a16="http://schemas.microsoft.com/office/drawing/2014/main" id="{8CC41437-EE5E-BD47-B9AD-8BC369A35B79}"/>
              </a:ext>
            </a:extLst>
          </p:cNvPr>
          <p:cNvSpPr>
            <a:spLocks noGrp="1"/>
          </p:cNvSpPr>
          <p:nvPr>
            <p:ph type="title"/>
          </p:nvPr>
        </p:nvSpPr>
        <p:spPr>
          <a:xfrm>
            <a:off x="648237" y="2737200"/>
            <a:ext cx="5792320" cy="1049921"/>
          </a:xfrm>
        </p:spPr>
        <p:txBody>
          <a:bodyPr>
            <a:noAutofit/>
          </a:bodyPr>
          <a:lstStyle/>
          <a:p>
            <a:r>
              <a:rPr lang="en-US" sz="3600" dirty="0">
                <a:solidFill>
                  <a:schemeClr val="lt1"/>
                </a:solidFill>
                <a:latin typeface="Montserrat" pitchFamily="2" charset="77"/>
                <a:ea typeface="Montserrat"/>
                <a:cs typeface="Montserrat"/>
                <a:sym typeface="Montserrat"/>
              </a:rPr>
              <a:t>AI MEDIA TRACKING PIXEL OVERVIEW</a:t>
            </a:r>
            <a:endParaRPr lang="en-US" sz="3600" dirty="0">
              <a:latin typeface="Montserrat" pitchFamily="2" charset="77"/>
            </a:endParaRPr>
          </a:p>
        </p:txBody>
      </p:sp>
      <p:sp>
        <p:nvSpPr>
          <p:cNvPr id="7" name="Title 4">
            <a:extLst>
              <a:ext uri="{FF2B5EF4-FFF2-40B4-BE49-F238E27FC236}">
                <a16:creationId xmlns:a16="http://schemas.microsoft.com/office/drawing/2014/main" id="{EFEE6819-5E00-7F4D-B1B4-45FB0C112DE9}"/>
              </a:ext>
            </a:extLst>
          </p:cNvPr>
          <p:cNvSpPr txBox="1">
            <a:spLocks/>
          </p:cNvSpPr>
          <p:nvPr/>
        </p:nvSpPr>
        <p:spPr>
          <a:xfrm>
            <a:off x="648237" y="3074953"/>
            <a:ext cx="6615621" cy="782139"/>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lang="en-US" sz="4800" b="1" kern="1200">
                <a:solidFill>
                  <a:schemeClr val="bg1"/>
                </a:solidFill>
                <a:effectLst>
                  <a:outerShdw blurRad="38100" dist="38100" dir="2700000" algn="tl">
                    <a:srgbClr val="000000">
                      <a:alpha val="43137"/>
                    </a:srgbClr>
                  </a:outerShdw>
                </a:effectLst>
                <a:latin typeface="Montserrat" panose="00000500000000000000" pitchFamily="2" charset="0"/>
                <a:ea typeface="+mj-ea"/>
                <a:cs typeface="+mj-cs"/>
              </a:defRPr>
            </a:lvl1pPr>
          </a:lstStyle>
          <a:p>
            <a:pPr>
              <a:lnSpc>
                <a:spcPct val="100000"/>
              </a:lnSpc>
            </a:pPr>
            <a:endParaRPr lang="en-US" sz="2400" b="0" dirty="0">
              <a:latin typeface="Montserrat Medium" pitchFamily="2" charset="77"/>
            </a:endParaRPr>
          </a:p>
        </p:txBody>
      </p:sp>
      <p:pic>
        <p:nvPicPr>
          <p:cNvPr id="2" name="atrilyx-logo-horizontal-white-2.png" descr="atrilyx-logo-horizontal-white-2.png">
            <a:extLst>
              <a:ext uri="{FF2B5EF4-FFF2-40B4-BE49-F238E27FC236}">
                <a16:creationId xmlns:a16="http://schemas.microsoft.com/office/drawing/2014/main" id="{B9A1054C-0B29-8704-08F4-4E5226FF5DA8}"/>
              </a:ext>
            </a:extLst>
          </p:cNvPr>
          <p:cNvPicPr>
            <a:picLocks noChangeAspect="1"/>
          </p:cNvPicPr>
          <p:nvPr/>
        </p:nvPicPr>
        <p:blipFill>
          <a:blip r:embed="rId2"/>
          <a:stretch>
            <a:fillRect/>
          </a:stretch>
        </p:blipFill>
        <p:spPr>
          <a:xfrm>
            <a:off x="648237" y="1095132"/>
            <a:ext cx="3814584" cy="1468616"/>
          </a:xfrm>
          <a:prstGeom prst="rect">
            <a:avLst/>
          </a:prstGeom>
          <a:ln w="12700">
            <a:miter lim="400000"/>
          </a:ln>
        </p:spPr>
      </p:pic>
    </p:spTree>
    <p:extLst>
      <p:ext uri="{BB962C8B-B14F-4D97-AF65-F5344CB8AC3E}">
        <p14:creationId xmlns:p14="http://schemas.microsoft.com/office/powerpoint/2010/main" val="84104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Montserrat SemiBold" pitchFamily="2" charset="77"/>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Montserrat SemiBold" pitchFamily="2" charset="77"/>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Montserrat SemiBold" pitchFamily="2" charset="77"/>
              <a:ea typeface="+mn-ea"/>
              <a:cs typeface="+mn-cs"/>
            </a:endParaRPr>
          </a:p>
        </p:txBody>
      </p:sp>
      <p:sp>
        <p:nvSpPr>
          <p:cNvPr id="2" name="Title 1">
            <a:extLst>
              <a:ext uri="{FF2B5EF4-FFF2-40B4-BE49-F238E27FC236}">
                <a16:creationId xmlns:a16="http://schemas.microsoft.com/office/drawing/2014/main" id="{898A76E1-F64D-417E-913F-613764F13509}"/>
              </a:ext>
            </a:extLst>
          </p:cNvPr>
          <p:cNvSpPr>
            <a:spLocks noGrp="1"/>
          </p:cNvSpPr>
          <p:nvPr>
            <p:ph type="title"/>
          </p:nvPr>
        </p:nvSpPr>
        <p:spPr>
          <a:xfrm>
            <a:off x="209432" y="1820254"/>
            <a:ext cx="4003646" cy="1119499"/>
          </a:xfrm>
        </p:spPr>
        <p:txBody>
          <a:bodyPr vert="horz" lIns="91440" tIns="45720" rIns="91440" bIns="45720" rtlCol="0" anchor="ctr">
            <a:normAutofit/>
          </a:bodyPr>
          <a:lstStyle/>
          <a:p>
            <a:r>
              <a:rPr lang="en-US" kern="1200" dirty="0">
                <a:solidFill>
                  <a:schemeClr val="tx1"/>
                </a:solidFill>
                <a:latin typeface="Montserrat SemiBold" pitchFamily="2" charset="77"/>
              </a:rPr>
              <a:t>PIXEL TRACKING PROTOCOL</a:t>
            </a:r>
          </a:p>
        </p:txBody>
      </p:sp>
      <p:sp>
        <p:nvSpPr>
          <p:cNvPr id="3" name="Text Placeholder 2">
            <a:extLst>
              <a:ext uri="{FF2B5EF4-FFF2-40B4-BE49-F238E27FC236}">
                <a16:creationId xmlns:a16="http://schemas.microsoft.com/office/drawing/2014/main" id="{0F1D2AD7-47AF-454F-B9C5-EE19BC78BBF3}"/>
              </a:ext>
            </a:extLst>
          </p:cNvPr>
          <p:cNvSpPr>
            <a:spLocks noGrp="1"/>
          </p:cNvSpPr>
          <p:nvPr>
            <p:ph type="body" sz="quarter" idx="10"/>
          </p:nvPr>
        </p:nvSpPr>
        <p:spPr>
          <a:xfrm>
            <a:off x="5324201" y="801745"/>
            <a:ext cx="6028944" cy="5254510"/>
          </a:xfrm>
        </p:spPr>
        <p:txBody>
          <a:bodyPr vert="horz" lIns="91440" tIns="45720" rIns="91440" bIns="45720" rtlCol="0" anchor="ctr">
            <a:noAutofit/>
          </a:bodyPr>
          <a:lstStyle/>
          <a:p>
            <a:pPr marL="0" indent="0" fontAlgn="base">
              <a:buNone/>
            </a:pPr>
            <a:r>
              <a:rPr lang="en-US" sz="1100" dirty="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rPr>
              <a:t>Pixel Tracking Protocols</a:t>
            </a:r>
          </a:p>
          <a:p>
            <a:pPr marL="155448" lvl="1" indent="-155448" fontAlgn="base">
              <a:lnSpc>
                <a:spcPct val="120000"/>
              </a:lnSpc>
              <a:spcBef>
                <a:spcPts val="1000"/>
              </a:spcBef>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Ai Media Group’s pixel by default is an asynchronous JavaScript pixel</a:t>
            </a:r>
          </a:p>
          <a:p>
            <a:pPr marL="456007" lvl="3" indent="-155448" fontAlgn="base">
              <a:lnSpc>
                <a:spcPct val="120000"/>
              </a:lnSpc>
              <a:spcBef>
                <a:spcPts val="1000"/>
              </a:spcBef>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This tag allows us track the user on your site and to set first party cookies to record visit and attribution data</a:t>
            </a:r>
          </a:p>
          <a:p>
            <a:pPr marL="456007" lvl="3" indent="-155448" fontAlgn="base">
              <a:lnSpc>
                <a:spcPct val="120000"/>
              </a:lnSpc>
              <a:spcBef>
                <a:spcPts val="1000"/>
              </a:spcBef>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Same domain CNAMEs are available so all cookies set are 1</a:t>
            </a:r>
            <a:r>
              <a:rPr lang="en-US" sz="1100" baseline="300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st</a:t>
            </a: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party same domain for ITP compliance.*</a:t>
            </a:r>
          </a:p>
          <a:p>
            <a:pPr marL="388275" lvl="2" indent="-155448" fontAlgn="base">
              <a:lnSpc>
                <a:spcPct val="120000"/>
              </a:lnSpc>
              <a:spcBef>
                <a:spcPts val="1000"/>
              </a:spcBef>
            </a:pPr>
            <a:r>
              <a:rPr lang="en-US" sz="110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Al</a:t>
            </a: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ternative image and iframe pixels are available, but tracking fidelity is reduced*</a:t>
            </a:r>
            <a:endParaRPr lang="en-US" sz="110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endParaRPr>
          </a:p>
          <a:p>
            <a:pPr marL="155448" indent="-155448" fontAlgn="base">
              <a:lnSpc>
                <a:spcPct val="120000"/>
              </a:lnSpc>
              <a:spcBef>
                <a:spcPts val="1000"/>
              </a:spcBef>
            </a:pPr>
            <a:r>
              <a:rPr lang="en-US" sz="110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Security Protocols (HTTPS vs HTTP Pixel)</a:t>
            </a:r>
          </a:p>
          <a:p>
            <a:pPr marL="155448" indent="-155448" fontAlgn="base">
              <a:lnSpc>
                <a:spcPct val="120000"/>
              </a:lnSpc>
              <a:spcBef>
                <a:spcPts val="1000"/>
              </a:spcBef>
            </a:pPr>
            <a:r>
              <a:rPr lang="en-US" sz="110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Many browsers like Chrome detect and label sites if they are unsecure. You can tell a site is secure if the URL begins with “https://” instead of “http://”. These browsers only load secure content from secure sites. HTTP iframe and image pixels are not secured content, so secure sites will block them as well.</a:t>
            </a:r>
          </a:p>
          <a:p>
            <a:pPr marL="155448" indent="-155448" fontAlgn="base">
              <a:lnSpc>
                <a:spcPct val="120000"/>
              </a:lnSpc>
              <a:spcBef>
                <a:spcPts val="1000"/>
              </a:spcBef>
            </a:pPr>
            <a:r>
              <a:rPr lang="en-US" sz="110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Ai Media’s pixels are secure (https) and will work on all sites</a:t>
            </a:r>
          </a:p>
          <a:p>
            <a:pPr marL="155448" indent="-155448" fontAlgn="base">
              <a:lnSpc>
                <a:spcPct val="120000"/>
              </a:lnSpc>
              <a:spcBef>
                <a:spcPts val="1000"/>
              </a:spcBef>
            </a:pPr>
            <a:r>
              <a:rPr lang="en-US" sz="110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Tracking tag types (JavaScript vs iframe vs Image Pixel)*</a:t>
            </a:r>
          </a:p>
          <a:p>
            <a:pPr marL="155448" indent="-155448" fontAlgn="base">
              <a:lnSpc>
                <a:spcPct val="120000"/>
              </a:lnSpc>
              <a:spcBef>
                <a:spcPts val="1000"/>
              </a:spcBef>
            </a:pPr>
            <a:r>
              <a:rPr lang="en-US" sz="110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Pixel tracking protocols can use a JavaScript tag, an HTML iframe or image tag to collect user tracking data and to track  conversion events. If your site  can use a </a:t>
            </a: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J</a:t>
            </a:r>
            <a:r>
              <a:rPr lang="en-US" sz="110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avaScript pixel over an image or iframe pixel, then there is no reason to use an image or iframe pixel protocol.</a:t>
            </a:r>
          </a:p>
          <a:p>
            <a:pPr marL="155448" indent="-155448" fontAlgn="base">
              <a:lnSpc>
                <a:spcPct val="120000"/>
              </a:lnSpc>
              <a:spcBef>
                <a:spcPts val="1000"/>
              </a:spcBef>
            </a:pPr>
            <a:r>
              <a:rPr lang="en-US" sz="110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Image &amp; pixels are the legacy tracking protocol and are provided only to integrate with tracking systems that can’t support other attribution methods. Image pixels also have additional limitations like only being able to load a single partner conversion pixel and being unable to load partner iframe conversion pixels.</a:t>
            </a:r>
          </a:p>
          <a:p>
            <a:pPr indent="-228600"/>
            <a:endPar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 name="TextBox 4">
            <a:extLst>
              <a:ext uri="{FF2B5EF4-FFF2-40B4-BE49-F238E27FC236}">
                <a16:creationId xmlns:a16="http://schemas.microsoft.com/office/drawing/2014/main" id="{8E4EAF7B-02D0-451E-9CFC-99676A30EE0F}"/>
              </a:ext>
            </a:extLst>
          </p:cNvPr>
          <p:cNvSpPr txBox="1"/>
          <p:nvPr/>
        </p:nvSpPr>
        <p:spPr>
          <a:xfrm>
            <a:off x="5483733" y="6427314"/>
            <a:ext cx="5134063" cy="215444"/>
          </a:xfrm>
          <a:prstGeom prst="rect">
            <a:avLst/>
          </a:prstGeom>
          <a:noFill/>
        </p:spPr>
        <p:txBody>
          <a:bodyPr wrap="square" rtlCol="0">
            <a:spAutoFit/>
          </a:bodyPr>
          <a:lstStyle/>
          <a:p>
            <a:r>
              <a:rPr lang="en-US" sz="800" i="1" dirty="0">
                <a:solidFill>
                  <a:schemeClr val="bg1">
                    <a:lumMod val="50000"/>
                    <a:lumOff val="50000"/>
                  </a:schemeClr>
                </a:solidFill>
                <a:latin typeface="Montserrat" pitchFamily="2" charset="77"/>
              </a:rPr>
              <a:t>*HTTPS://WEBKIT.ORG/BLOG/9521/INTELLIGENT-TRACKING-PREVENTION-2-3/</a:t>
            </a:r>
          </a:p>
        </p:txBody>
      </p:sp>
      <p:pic>
        <p:nvPicPr>
          <p:cNvPr id="11" name="Picture 10">
            <a:extLst>
              <a:ext uri="{FF2B5EF4-FFF2-40B4-BE49-F238E27FC236}">
                <a16:creationId xmlns:a16="http://schemas.microsoft.com/office/drawing/2014/main" id="{2CF9D2DB-FD7C-D84A-9A8A-D0F8E5971A2C}"/>
              </a:ext>
            </a:extLst>
          </p:cNvPr>
          <p:cNvPicPr>
            <a:picLocks noChangeAspect="1"/>
          </p:cNvPicPr>
          <p:nvPr/>
        </p:nvPicPr>
        <p:blipFill>
          <a:blip r:embed="rId2">
            <a:alphaModFix amt="5000"/>
          </a:blip>
          <a:stretch>
            <a:fillRect/>
          </a:stretch>
        </p:blipFill>
        <p:spPr>
          <a:xfrm flipV="1">
            <a:off x="1399106" y="3738786"/>
            <a:ext cx="1910948" cy="1910948"/>
          </a:xfrm>
          <a:prstGeom prst="rect">
            <a:avLst/>
          </a:prstGeom>
          <a:effectLst/>
        </p:spPr>
      </p:pic>
      <p:pic>
        <p:nvPicPr>
          <p:cNvPr id="4" name="atrilyx-logo-horizontal-white-2.png" descr="atrilyx-logo-horizontal-white-2.png">
            <a:extLst>
              <a:ext uri="{FF2B5EF4-FFF2-40B4-BE49-F238E27FC236}">
                <a16:creationId xmlns:a16="http://schemas.microsoft.com/office/drawing/2014/main" id="{0D7657C5-55E7-6432-B812-A1E0B0E12738}"/>
              </a:ext>
            </a:extLst>
          </p:cNvPr>
          <p:cNvPicPr>
            <a:picLocks noChangeAspect="1"/>
          </p:cNvPicPr>
          <p:nvPr/>
        </p:nvPicPr>
        <p:blipFill>
          <a:blip r:embed="rId3"/>
          <a:stretch>
            <a:fillRect/>
          </a:stretch>
        </p:blipFill>
        <p:spPr>
          <a:xfrm>
            <a:off x="1107109" y="6061274"/>
            <a:ext cx="2297897" cy="884691"/>
          </a:xfrm>
          <a:prstGeom prst="rect">
            <a:avLst/>
          </a:prstGeom>
          <a:ln w="12700">
            <a:miter lim="400000"/>
          </a:ln>
        </p:spPr>
      </p:pic>
      <p:pic>
        <p:nvPicPr>
          <p:cNvPr id="6" name="WHITE AI MEDIA GROUP LOGOAsset 1.png" descr="WHITE AI MEDIA GROUP LOGOAsset 1.png">
            <a:extLst>
              <a:ext uri="{FF2B5EF4-FFF2-40B4-BE49-F238E27FC236}">
                <a16:creationId xmlns:a16="http://schemas.microsoft.com/office/drawing/2014/main" id="{BA8B2FCE-9F8E-953C-92BB-33270F46043C}"/>
              </a:ext>
            </a:extLst>
          </p:cNvPr>
          <p:cNvPicPr>
            <a:picLocks noChangeAspect="1"/>
          </p:cNvPicPr>
          <p:nvPr/>
        </p:nvPicPr>
        <p:blipFill>
          <a:blip r:embed="rId4"/>
          <a:stretch>
            <a:fillRect/>
          </a:stretch>
        </p:blipFill>
        <p:spPr>
          <a:xfrm>
            <a:off x="189301" y="269931"/>
            <a:ext cx="1642415" cy="252414"/>
          </a:xfrm>
          <a:prstGeom prst="rect">
            <a:avLst/>
          </a:prstGeom>
          <a:ln w="12700">
            <a:miter lim="400000"/>
          </a:ln>
        </p:spPr>
      </p:pic>
    </p:spTree>
    <p:extLst>
      <p:ext uri="{BB962C8B-B14F-4D97-AF65-F5344CB8AC3E}">
        <p14:creationId xmlns:p14="http://schemas.microsoft.com/office/powerpoint/2010/main" val="35299937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544480-E3E6-755C-2F27-81D264A5F4C3}"/>
              </a:ext>
            </a:extLst>
          </p:cNvPr>
          <p:cNvSpPr/>
          <p:nvPr/>
        </p:nvSpPr>
        <p:spPr>
          <a:xfrm>
            <a:off x="-125506" y="-143435"/>
            <a:ext cx="12595412" cy="706418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 name="WHITE AI MEDIA GROUP LOGOAsset 1.png" descr="WHITE AI MEDIA GROUP LOGOAsset 1.png"/>
          <p:cNvPicPr>
            <a:picLocks noChangeAspect="1"/>
          </p:cNvPicPr>
          <p:nvPr/>
        </p:nvPicPr>
        <p:blipFill>
          <a:blip r:embed="rId3"/>
          <a:stretch>
            <a:fillRect/>
          </a:stretch>
        </p:blipFill>
        <p:spPr>
          <a:xfrm>
            <a:off x="189301" y="269931"/>
            <a:ext cx="1642415" cy="252414"/>
          </a:xfrm>
          <a:prstGeom prst="rect">
            <a:avLst/>
          </a:prstGeom>
          <a:ln w="12700">
            <a:miter lim="400000"/>
          </a:ln>
        </p:spPr>
      </p:pic>
      <p:sp>
        <p:nvSpPr>
          <p:cNvPr id="186" name="Line"/>
          <p:cNvSpPr/>
          <p:nvPr/>
        </p:nvSpPr>
        <p:spPr>
          <a:xfrm>
            <a:off x="9036878" y="5465916"/>
            <a:ext cx="0" cy="426788"/>
          </a:xfrm>
          <a:prstGeom prst="line">
            <a:avLst/>
          </a:prstGeom>
          <a:ln w="25400" cap="rnd">
            <a:solidFill>
              <a:srgbClr val="FFFFFF"/>
            </a:solidFill>
            <a:prstDash val="sysDash"/>
            <a:miter lim="400000"/>
            <a:headEnd type="arrow"/>
          </a:ln>
        </p:spPr>
        <p:txBody>
          <a:bodyPr lIns="25400" tIns="25400" rIns="25400" bIns="25400" anchor="ctr"/>
          <a:lstStyle/>
          <a:p>
            <a:endParaRPr sz="900"/>
          </a:p>
        </p:txBody>
      </p:sp>
      <p:sp>
        <p:nvSpPr>
          <p:cNvPr id="187" name="Line"/>
          <p:cNvSpPr/>
          <p:nvPr/>
        </p:nvSpPr>
        <p:spPr>
          <a:xfrm flipV="1">
            <a:off x="7495614" y="5892704"/>
            <a:ext cx="1541264" cy="1"/>
          </a:xfrm>
          <a:prstGeom prst="line">
            <a:avLst/>
          </a:prstGeom>
          <a:ln w="25400" cap="rnd">
            <a:solidFill>
              <a:srgbClr val="FFFFFF"/>
            </a:solidFill>
            <a:prstDash val="sysDash"/>
            <a:miter lim="400000"/>
          </a:ln>
        </p:spPr>
        <p:txBody>
          <a:bodyPr lIns="25400" tIns="25400" rIns="25400" bIns="25400" anchor="ctr"/>
          <a:lstStyle/>
          <a:p>
            <a:endParaRPr sz="900"/>
          </a:p>
        </p:txBody>
      </p:sp>
      <p:sp>
        <p:nvSpPr>
          <p:cNvPr id="188" name="Line"/>
          <p:cNvSpPr/>
          <p:nvPr/>
        </p:nvSpPr>
        <p:spPr>
          <a:xfrm>
            <a:off x="4275263" y="2465016"/>
            <a:ext cx="644981" cy="1"/>
          </a:xfrm>
          <a:prstGeom prst="line">
            <a:avLst/>
          </a:prstGeom>
          <a:ln w="25400" cap="rnd">
            <a:solidFill>
              <a:srgbClr val="FFFFFF"/>
            </a:solidFill>
            <a:miter lim="400000"/>
            <a:tailEnd type="arrow"/>
          </a:ln>
        </p:spPr>
        <p:txBody>
          <a:bodyPr lIns="25400" tIns="25400" rIns="25400" bIns="25400" anchor="ctr"/>
          <a:lstStyle/>
          <a:p>
            <a:endParaRPr sz="900"/>
          </a:p>
        </p:txBody>
      </p:sp>
      <p:sp>
        <p:nvSpPr>
          <p:cNvPr id="189" name="Line"/>
          <p:cNvSpPr/>
          <p:nvPr/>
        </p:nvSpPr>
        <p:spPr>
          <a:xfrm flipV="1">
            <a:off x="4275263" y="2134450"/>
            <a:ext cx="0" cy="330566"/>
          </a:xfrm>
          <a:prstGeom prst="line">
            <a:avLst/>
          </a:prstGeom>
          <a:ln w="25400" cap="rnd">
            <a:solidFill>
              <a:srgbClr val="FFFFFF"/>
            </a:solidFill>
            <a:miter lim="400000"/>
          </a:ln>
        </p:spPr>
        <p:txBody>
          <a:bodyPr lIns="25400" tIns="25400" rIns="25400" bIns="25400" anchor="ctr"/>
          <a:lstStyle/>
          <a:p>
            <a:endParaRPr sz="900"/>
          </a:p>
        </p:txBody>
      </p:sp>
      <p:pic>
        <p:nvPicPr>
          <p:cNvPr id="195" name="I padAsset 20.png" descr="I padAsset 20.png"/>
          <p:cNvPicPr>
            <a:picLocks noChangeAspect="1"/>
          </p:cNvPicPr>
          <p:nvPr/>
        </p:nvPicPr>
        <p:blipFill>
          <a:blip r:embed="rId4"/>
          <a:stretch>
            <a:fillRect/>
          </a:stretch>
        </p:blipFill>
        <p:spPr>
          <a:xfrm>
            <a:off x="4999027" y="1692792"/>
            <a:ext cx="658080" cy="876798"/>
          </a:xfrm>
          <a:prstGeom prst="rect">
            <a:avLst/>
          </a:prstGeom>
          <a:ln w="12700">
            <a:miter lim="400000"/>
          </a:ln>
        </p:spPr>
      </p:pic>
      <p:sp>
        <p:nvSpPr>
          <p:cNvPr id="200" name="Campaign Goals"/>
          <p:cNvSpPr txBox="1"/>
          <p:nvPr/>
        </p:nvSpPr>
        <p:spPr>
          <a:xfrm>
            <a:off x="1003454" y="2712979"/>
            <a:ext cx="1224694"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rgbClr val="FFFFFF"/>
                </a:solidFill>
                <a:latin typeface="Work Sans Bold"/>
                <a:ea typeface="Work Sans Bold"/>
                <a:cs typeface="Work Sans Bold"/>
                <a:sym typeface="Work Sans Bold"/>
              </a:defRPr>
            </a:lvl1pPr>
          </a:lstStyle>
          <a:p>
            <a:pPr algn="l"/>
            <a:r>
              <a:rPr lang="en-US" sz="1000" b="1" dirty="0">
                <a:latin typeface="Work Sans SemiBold" pitchFamily="2" charset="77"/>
              </a:rPr>
              <a:t>Pixel Server </a:t>
            </a:r>
          </a:p>
          <a:p>
            <a:pPr algn="l"/>
            <a:r>
              <a:rPr lang="en-US" sz="1000" b="1" dirty="0">
                <a:latin typeface="Work Sans SemiBold" pitchFamily="2" charset="77"/>
              </a:rPr>
              <a:t>and Click Tracking</a:t>
            </a:r>
            <a:endParaRPr sz="1000" b="1" dirty="0">
              <a:latin typeface="Work Sans SemiBold" pitchFamily="2" charset="77"/>
            </a:endParaRPr>
          </a:p>
        </p:txBody>
      </p:sp>
      <p:sp>
        <p:nvSpPr>
          <p:cNvPr id="202" name="Line"/>
          <p:cNvSpPr/>
          <p:nvPr/>
        </p:nvSpPr>
        <p:spPr>
          <a:xfrm>
            <a:off x="3604719" y="4461861"/>
            <a:ext cx="587598" cy="0"/>
          </a:xfrm>
          <a:prstGeom prst="line">
            <a:avLst/>
          </a:prstGeom>
          <a:ln w="25400" cap="rnd">
            <a:solidFill>
              <a:srgbClr val="FFFFFF"/>
            </a:solidFill>
            <a:miter lim="400000"/>
            <a:tailEnd type="none"/>
          </a:ln>
        </p:spPr>
        <p:txBody>
          <a:bodyPr lIns="25400" tIns="25400" rIns="25400" bIns="25400" anchor="ctr"/>
          <a:lstStyle/>
          <a:p>
            <a:endParaRPr sz="900"/>
          </a:p>
        </p:txBody>
      </p:sp>
      <p:pic>
        <p:nvPicPr>
          <p:cNvPr id="205" name="WWW filledAsset 12.png" descr="WWW filledAsset 12.png"/>
          <p:cNvPicPr>
            <a:picLocks noChangeAspect="1"/>
          </p:cNvPicPr>
          <p:nvPr/>
        </p:nvPicPr>
        <p:blipFill>
          <a:blip r:embed="rId5"/>
          <a:stretch>
            <a:fillRect/>
          </a:stretch>
        </p:blipFill>
        <p:spPr>
          <a:xfrm>
            <a:off x="1936711" y="845192"/>
            <a:ext cx="860279" cy="733095"/>
          </a:xfrm>
          <a:prstGeom prst="rect">
            <a:avLst/>
          </a:prstGeom>
          <a:ln w="12700">
            <a:miter lim="400000"/>
          </a:ln>
        </p:spPr>
      </p:pic>
      <p:sp>
        <p:nvSpPr>
          <p:cNvPr id="206" name="Your Site"/>
          <p:cNvSpPr txBox="1"/>
          <p:nvPr/>
        </p:nvSpPr>
        <p:spPr>
          <a:xfrm>
            <a:off x="2177643" y="1785920"/>
            <a:ext cx="628377"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rgbClr val="FFFFFF"/>
                </a:solidFill>
                <a:latin typeface="Work Sans Bold"/>
                <a:ea typeface="Work Sans Bold"/>
                <a:cs typeface="Work Sans Bold"/>
                <a:sym typeface="Work Sans Bold"/>
              </a:defRPr>
            </a:lvl1pPr>
          </a:lstStyle>
          <a:p>
            <a:r>
              <a:rPr sz="1000" b="1">
                <a:latin typeface="Work Sans SemiBold" pitchFamily="2" charset="77"/>
              </a:rPr>
              <a:t>Your Site</a:t>
            </a:r>
          </a:p>
        </p:txBody>
      </p:sp>
      <p:sp>
        <p:nvSpPr>
          <p:cNvPr id="2" name="Line">
            <a:extLst>
              <a:ext uri="{FF2B5EF4-FFF2-40B4-BE49-F238E27FC236}">
                <a16:creationId xmlns:a16="http://schemas.microsoft.com/office/drawing/2014/main" id="{98EFB422-DFED-38C2-FC3F-16E2C151E1E4}"/>
              </a:ext>
            </a:extLst>
          </p:cNvPr>
          <p:cNvSpPr/>
          <p:nvPr/>
        </p:nvSpPr>
        <p:spPr>
          <a:xfrm flipH="1" flipV="1">
            <a:off x="1081636" y="1539557"/>
            <a:ext cx="1" cy="756507"/>
          </a:xfrm>
          <a:prstGeom prst="line">
            <a:avLst/>
          </a:prstGeom>
          <a:ln w="25400" cap="rnd">
            <a:solidFill>
              <a:srgbClr val="FFFFFF"/>
            </a:solidFill>
            <a:miter lim="400000"/>
            <a:tailEnd type="arrow"/>
          </a:ln>
        </p:spPr>
        <p:txBody>
          <a:bodyPr lIns="25400" tIns="25400" rIns="25400" bIns="25400" anchor="ctr"/>
          <a:lstStyle/>
          <a:p>
            <a:endParaRPr sz="900"/>
          </a:p>
        </p:txBody>
      </p:sp>
      <p:pic>
        <p:nvPicPr>
          <p:cNvPr id="6" name="Code BoldAsset 19.png" descr="Code BoldAsset 19.png">
            <a:extLst>
              <a:ext uri="{FF2B5EF4-FFF2-40B4-BE49-F238E27FC236}">
                <a16:creationId xmlns:a16="http://schemas.microsoft.com/office/drawing/2014/main" id="{1E47028C-DF45-11B3-806F-080CE1D55A1B}"/>
              </a:ext>
            </a:extLst>
          </p:cNvPr>
          <p:cNvPicPr>
            <a:picLocks noChangeAspect="1"/>
          </p:cNvPicPr>
          <p:nvPr/>
        </p:nvPicPr>
        <p:blipFill>
          <a:blip r:embed="rId6"/>
          <a:stretch>
            <a:fillRect/>
          </a:stretch>
        </p:blipFill>
        <p:spPr>
          <a:xfrm>
            <a:off x="3840155" y="813686"/>
            <a:ext cx="892175" cy="807098"/>
          </a:xfrm>
          <a:prstGeom prst="rect">
            <a:avLst/>
          </a:prstGeom>
          <a:ln w="12700">
            <a:miter lim="400000"/>
          </a:ln>
        </p:spPr>
      </p:pic>
      <p:sp>
        <p:nvSpPr>
          <p:cNvPr id="7" name="Your Site">
            <a:extLst>
              <a:ext uri="{FF2B5EF4-FFF2-40B4-BE49-F238E27FC236}">
                <a16:creationId xmlns:a16="http://schemas.microsoft.com/office/drawing/2014/main" id="{47A193D8-0D56-970A-8A67-016B2BDCB443}"/>
              </a:ext>
            </a:extLst>
          </p:cNvPr>
          <p:cNvSpPr txBox="1"/>
          <p:nvPr/>
        </p:nvSpPr>
        <p:spPr>
          <a:xfrm>
            <a:off x="3934189" y="1763726"/>
            <a:ext cx="679673"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rgbClr val="FFFFFF"/>
                </a:solidFill>
                <a:latin typeface="Work Sans Bold"/>
                <a:ea typeface="Work Sans Bold"/>
                <a:cs typeface="Work Sans Bold"/>
                <a:sym typeface="Work Sans Bold"/>
              </a:defRPr>
            </a:lvl1pPr>
          </a:lstStyle>
          <a:p>
            <a:r>
              <a:rPr lang="en-US" sz="1000">
                <a:latin typeface="Work Sans" pitchFamily="2" charset="77"/>
              </a:rPr>
              <a:t>Pixel Data</a:t>
            </a:r>
            <a:endParaRPr sz="1000">
              <a:latin typeface="Work Sans" pitchFamily="2" charset="77"/>
            </a:endParaRPr>
          </a:p>
        </p:txBody>
      </p:sp>
      <p:sp>
        <p:nvSpPr>
          <p:cNvPr id="8" name="Your Site">
            <a:extLst>
              <a:ext uri="{FF2B5EF4-FFF2-40B4-BE49-F238E27FC236}">
                <a16:creationId xmlns:a16="http://schemas.microsoft.com/office/drawing/2014/main" id="{C4792011-AEBC-3097-C4FF-87CA799EF593}"/>
              </a:ext>
            </a:extLst>
          </p:cNvPr>
          <p:cNvSpPr txBox="1"/>
          <p:nvPr/>
        </p:nvSpPr>
        <p:spPr>
          <a:xfrm>
            <a:off x="2270692" y="5236860"/>
            <a:ext cx="572273"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rgbClr val="FFFFFF"/>
                </a:solidFill>
                <a:latin typeface="Work Sans Bold"/>
                <a:ea typeface="Work Sans Bold"/>
                <a:cs typeface="Work Sans Bold"/>
                <a:sym typeface="Work Sans Bold"/>
              </a:defRPr>
            </a:lvl1pPr>
          </a:lstStyle>
          <a:p>
            <a:r>
              <a:rPr lang="en-US" sz="1000" b="1">
                <a:latin typeface="Work Sans SemiBold" pitchFamily="2" charset="77"/>
              </a:rPr>
              <a:t>Ad Click</a:t>
            </a:r>
            <a:endParaRPr sz="1000" b="1">
              <a:latin typeface="Work Sans SemiBold" pitchFamily="2" charset="77"/>
            </a:endParaRPr>
          </a:p>
        </p:txBody>
      </p:sp>
      <p:sp>
        <p:nvSpPr>
          <p:cNvPr id="22" name="Line">
            <a:extLst>
              <a:ext uri="{FF2B5EF4-FFF2-40B4-BE49-F238E27FC236}">
                <a16:creationId xmlns:a16="http://schemas.microsoft.com/office/drawing/2014/main" id="{2059D788-EE1C-7767-39A0-88D0E8E12B57}"/>
              </a:ext>
            </a:extLst>
          </p:cNvPr>
          <p:cNvSpPr/>
          <p:nvPr/>
        </p:nvSpPr>
        <p:spPr>
          <a:xfrm>
            <a:off x="1081636" y="3141411"/>
            <a:ext cx="0" cy="1290599"/>
          </a:xfrm>
          <a:prstGeom prst="line">
            <a:avLst/>
          </a:prstGeom>
          <a:ln w="25400" cap="rnd">
            <a:solidFill>
              <a:srgbClr val="FFFFFF"/>
            </a:solidFill>
            <a:miter lim="400000"/>
            <a:headEnd type="arrow"/>
          </a:ln>
        </p:spPr>
        <p:txBody>
          <a:bodyPr lIns="25400" tIns="25400" rIns="25400" bIns="25400" anchor="ctr"/>
          <a:lstStyle/>
          <a:p>
            <a:endParaRPr sz="900"/>
          </a:p>
        </p:txBody>
      </p:sp>
      <p:sp>
        <p:nvSpPr>
          <p:cNvPr id="23" name="Your Site">
            <a:extLst>
              <a:ext uri="{FF2B5EF4-FFF2-40B4-BE49-F238E27FC236}">
                <a16:creationId xmlns:a16="http://schemas.microsoft.com/office/drawing/2014/main" id="{9968C8A8-AA53-DDFE-A2A4-742883354D16}"/>
              </a:ext>
            </a:extLst>
          </p:cNvPr>
          <p:cNvSpPr txBox="1"/>
          <p:nvPr/>
        </p:nvSpPr>
        <p:spPr>
          <a:xfrm>
            <a:off x="4294374" y="4359269"/>
            <a:ext cx="1085233"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rgbClr val="FFFFFF"/>
                </a:solidFill>
                <a:latin typeface="Work Sans Bold"/>
                <a:ea typeface="Work Sans Bold"/>
                <a:cs typeface="Work Sans Bold"/>
                <a:sym typeface="Work Sans Bold"/>
              </a:defRPr>
            </a:lvl1pPr>
          </a:lstStyle>
          <a:p>
            <a:r>
              <a:rPr lang="en-US" sz="1000" dirty="0">
                <a:latin typeface="Work Sans" pitchFamily="2" charset="77"/>
              </a:rPr>
              <a:t>Network reports</a:t>
            </a:r>
            <a:endParaRPr sz="1000" dirty="0">
              <a:latin typeface="Work Sans" pitchFamily="2" charset="77"/>
            </a:endParaRPr>
          </a:p>
        </p:txBody>
      </p:sp>
      <p:sp>
        <p:nvSpPr>
          <p:cNvPr id="25" name="Your Site">
            <a:extLst>
              <a:ext uri="{FF2B5EF4-FFF2-40B4-BE49-F238E27FC236}">
                <a16:creationId xmlns:a16="http://schemas.microsoft.com/office/drawing/2014/main" id="{0213513E-635D-0F25-0FC5-6A7D8FF34B1F}"/>
              </a:ext>
            </a:extLst>
          </p:cNvPr>
          <p:cNvSpPr txBox="1"/>
          <p:nvPr/>
        </p:nvSpPr>
        <p:spPr>
          <a:xfrm>
            <a:off x="4267675" y="2744903"/>
            <a:ext cx="2158516"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a:solidFill>
                  <a:srgbClr val="FFFFFF"/>
                </a:solidFill>
                <a:latin typeface="Work Sans Bold"/>
                <a:ea typeface="Work Sans Bold"/>
                <a:cs typeface="Work Sans Bold"/>
                <a:sym typeface="Work Sans Bold"/>
              </a:defRPr>
            </a:lvl1pPr>
          </a:lstStyle>
          <a:p>
            <a:pPr algn="l"/>
            <a:r>
              <a:rPr lang="en-US" sz="1000" b="1">
                <a:latin typeface="Work Sans SemiBold" pitchFamily="2" charset="77"/>
              </a:rPr>
              <a:t>Website Tracking and Analytics </a:t>
            </a:r>
          </a:p>
          <a:p>
            <a:pPr algn="l"/>
            <a:r>
              <a:rPr lang="en-US" sz="1000">
                <a:latin typeface="Work Sans"/>
              </a:rPr>
              <a:t>+ call tracking</a:t>
            </a:r>
          </a:p>
        </p:txBody>
      </p:sp>
      <p:sp>
        <p:nvSpPr>
          <p:cNvPr id="26" name="Campaign Goals">
            <a:extLst>
              <a:ext uri="{FF2B5EF4-FFF2-40B4-BE49-F238E27FC236}">
                <a16:creationId xmlns:a16="http://schemas.microsoft.com/office/drawing/2014/main" id="{42A1F122-9BB2-058A-4452-5BB672879785}"/>
              </a:ext>
            </a:extLst>
          </p:cNvPr>
          <p:cNvSpPr txBox="1"/>
          <p:nvPr/>
        </p:nvSpPr>
        <p:spPr>
          <a:xfrm>
            <a:off x="783135" y="1012851"/>
            <a:ext cx="738985"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rgbClr val="FFFFFF"/>
                </a:solidFill>
                <a:latin typeface="Work Sans Bold"/>
                <a:ea typeface="Work Sans Bold"/>
                <a:cs typeface="Work Sans Bold"/>
                <a:sym typeface="Work Sans Bold"/>
              </a:defRPr>
            </a:lvl1pPr>
          </a:lstStyle>
          <a:p>
            <a:pPr algn="l"/>
            <a:r>
              <a:rPr lang="en-US" sz="1000" dirty="0">
                <a:latin typeface="Work Sans" pitchFamily="2" charset="77"/>
              </a:rPr>
              <a:t>AiConnect </a:t>
            </a:r>
          </a:p>
          <a:p>
            <a:pPr algn="l"/>
            <a:r>
              <a:rPr lang="en-US" sz="1000" dirty="0">
                <a:latin typeface="Work Sans" pitchFamily="2" charset="77"/>
              </a:rPr>
              <a:t>Click Logs</a:t>
            </a:r>
            <a:endParaRPr sz="1000" dirty="0">
              <a:latin typeface="Work Sans" pitchFamily="2" charset="77"/>
            </a:endParaRPr>
          </a:p>
        </p:txBody>
      </p:sp>
      <p:sp>
        <p:nvSpPr>
          <p:cNvPr id="28" name="Your Site">
            <a:extLst>
              <a:ext uri="{FF2B5EF4-FFF2-40B4-BE49-F238E27FC236}">
                <a16:creationId xmlns:a16="http://schemas.microsoft.com/office/drawing/2014/main" id="{3CB6AC26-31D5-8525-FAB2-AFE38A2D84C0}"/>
              </a:ext>
            </a:extLst>
          </p:cNvPr>
          <p:cNvSpPr txBox="1"/>
          <p:nvPr/>
        </p:nvSpPr>
        <p:spPr>
          <a:xfrm>
            <a:off x="6078174" y="5083447"/>
            <a:ext cx="1093248"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rgbClr val="FFFFFF"/>
                </a:solidFill>
                <a:latin typeface="Work Sans Bold"/>
                <a:ea typeface="Work Sans Bold"/>
                <a:cs typeface="Work Sans Bold"/>
                <a:sym typeface="Work Sans Bold"/>
              </a:defRPr>
            </a:lvl1pPr>
          </a:lstStyle>
          <a:p>
            <a:r>
              <a:rPr lang="en-US" sz="1000" dirty="0"/>
              <a:t>Data Warehouse</a:t>
            </a:r>
            <a:endParaRPr sz="1000" dirty="0"/>
          </a:p>
        </p:txBody>
      </p:sp>
      <p:sp>
        <p:nvSpPr>
          <p:cNvPr id="29" name="Your Site">
            <a:extLst>
              <a:ext uri="{FF2B5EF4-FFF2-40B4-BE49-F238E27FC236}">
                <a16:creationId xmlns:a16="http://schemas.microsoft.com/office/drawing/2014/main" id="{592F29E5-09B9-ABBA-E3C7-AAB3063550F0}"/>
              </a:ext>
            </a:extLst>
          </p:cNvPr>
          <p:cNvSpPr txBox="1"/>
          <p:nvPr/>
        </p:nvSpPr>
        <p:spPr>
          <a:xfrm>
            <a:off x="3183981" y="5992019"/>
            <a:ext cx="1074012"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rgbClr val="FFFFFF"/>
                </a:solidFill>
                <a:latin typeface="Work Sans Bold"/>
                <a:ea typeface="Work Sans Bold"/>
                <a:cs typeface="Work Sans Bold"/>
                <a:sym typeface="Work Sans Bold"/>
              </a:defRPr>
            </a:lvl1pPr>
          </a:lstStyle>
          <a:p>
            <a:r>
              <a:rPr lang="en-US" sz="1000">
                <a:latin typeface="Work Sans" pitchFamily="2" charset="77"/>
              </a:rPr>
              <a:t>Log Export View</a:t>
            </a:r>
            <a:endParaRPr sz="1000">
              <a:latin typeface="Work Sans" pitchFamily="2" charset="77"/>
            </a:endParaRPr>
          </a:p>
        </p:txBody>
      </p:sp>
      <p:sp>
        <p:nvSpPr>
          <p:cNvPr id="30" name="Your Site">
            <a:extLst>
              <a:ext uri="{FF2B5EF4-FFF2-40B4-BE49-F238E27FC236}">
                <a16:creationId xmlns:a16="http://schemas.microsoft.com/office/drawing/2014/main" id="{2140CB77-33C8-E0EB-DB08-38C0FE1AC88D}"/>
              </a:ext>
            </a:extLst>
          </p:cNvPr>
          <p:cNvSpPr txBox="1"/>
          <p:nvPr/>
        </p:nvSpPr>
        <p:spPr>
          <a:xfrm>
            <a:off x="6099038" y="6365506"/>
            <a:ext cx="1117294"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rgbClr val="FFFFFF"/>
                </a:solidFill>
                <a:latin typeface="Work Sans Bold"/>
                <a:ea typeface="Work Sans Bold"/>
                <a:cs typeface="Work Sans Bold"/>
                <a:sym typeface="Work Sans Bold"/>
              </a:defRPr>
            </a:lvl1pPr>
          </a:lstStyle>
          <a:p>
            <a:r>
              <a:rPr lang="en-US" sz="1000"/>
              <a:t>Identity Provider</a:t>
            </a:r>
            <a:endParaRPr sz="1000"/>
          </a:p>
        </p:txBody>
      </p:sp>
      <p:sp>
        <p:nvSpPr>
          <p:cNvPr id="31" name="Your Site">
            <a:extLst>
              <a:ext uri="{FF2B5EF4-FFF2-40B4-BE49-F238E27FC236}">
                <a16:creationId xmlns:a16="http://schemas.microsoft.com/office/drawing/2014/main" id="{80CA3FE6-E1F2-8525-0B12-F328CCCB5A64}"/>
              </a:ext>
            </a:extLst>
          </p:cNvPr>
          <p:cNvSpPr txBox="1"/>
          <p:nvPr/>
        </p:nvSpPr>
        <p:spPr>
          <a:xfrm>
            <a:off x="8617684" y="5081450"/>
            <a:ext cx="750205"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rgbClr val="FFFFFF"/>
                </a:solidFill>
                <a:latin typeface="Work Sans Bold"/>
                <a:ea typeface="Work Sans Bold"/>
                <a:cs typeface="Work Sans Bold"/>
                <a:sym typeface="Work Sans Bold"/>
              </a:defRPr>
            </a:lvl1pPr>
          </a:lstStyle>
          <a:p>
            <a:r>
              <a:rPr lang="en-US" sz="1000" dirty="0">
                <a:latin typeface="Work Sans" pitchFamily="2" charset="77"/>
              </a:rPr>
              <a:t>Creating ID</a:t>
            </a:r>
            <a:endParaRPr sz="1000" dirty="0">
              <a:latin typeface="Work Sans" pitchFamily="2" charset="77"/>
            </a:endParaRPr>
          </a:p>
        </p:txBody>
      </p:sp>
      <p:sp>
        <p:nvSpPr>
          <p:cNvPr id="32" name="Line">
            <a:extLst>
              <a:ext uri="{FF2B5EF4-FFF2-40B4-BE49-F238E27FC236}">
                <a16:creationId xmlns:a16="http://schemas.microsoft.com/office/drawing/2014/main" id="{EF527F8E-B1EE-F4E9-4329-88024B093ECA}"/>
              </a:ext>
            </a:extLst>
          </p:cNvPr>
          <p:cNvSpPr/>
          <p:nvPr/>
        </p:nvSpPr>
        <p:spPr>
          <a:xfrm>
            <a:off x="8038922" y="3946492"/>
            <a:ext cx="0" cy="507637"/>
          </a:xfrm>
          <a:prstGeom prst="line">
            <a:avLst/>
          </a:prstGeom>
          <a:ln w="25400" cap="rnd">
            <a:solidFill>
              <a:srgbClr val="FFFFFF"/>
            </a:solidFill>
            <a:miter lim="400000"/>
            <a:headEnd type="none"/>
          </a:ln>
        </p:spPr>
        <p:txBody>
          <a:bodyPr lIns="25400" tIns="25400" rIns="25400" bIns="25400" anchor="ctr"/>
          <a:lstStyle/>
          <a:p>
            <a:endParaRPr sz="900"/>
          </a:p>
        </p:txBody>
      </p:sp>
      <p:sp>
        <p:nvSpPr>
          <p:cNvPr id="33" name="Line">
            <a:extLst>
              <a:ext uri="{FF2B5EF4-FFF2-40B4-BE49-F238E27FC236}">
                <a16:creationId xmlns:a16="http://schemas.microsoft.com/office/drawing/2014/main" id="{A0BAA411-1B4C-CE1D-0BBE-D9F272788D10}"/>
              </a:ext>
            </a:extLst>
          </p:cNvPr>
          <p:cNvSpPr/>
          <p:nvPr/>
        </p:nvSpPr>
        <p:spPr>
          <a:xfrm>
            <a:off x="7255996" y="4454129"/>
            <a:ext cx="782926" cy="1"/>
          </a:xfrm>
          <a:prstGeom prst="line">
            <a:avLst/>
          </a:prstGeom>
          <a:ln w="25400" cap="rnd">
            <a:solidFill>
              <a:srgbClr val="FFFFFF"/>
            </a:solidFill>
            <a:miter lim="400000"/>
          </a:ln>
        </p:spPr>
        <p:txBody>
          <a:bodyPr lIns="25400" tIns="25400" rIns="25400" bIns="25400" anchor="ctr"/>
          <a:lstStyle/>
          <a:p>
            <a:endParaRPr sz="900"/>
          </a:p>
        </p:txBody>
      </p:sp>
      <p:sp>
        <p:nvSpPr>
          <p:cNvPr id="34" name="Your Site">
            <a:extLst>
              <a:ext uri="{FF2B5EF4-FFF2-40B4-BE49-F238E27FC236}">
                <a16:creationId xmlns:a16="http://schemas.microsoft.com/office/drawing/2014/main" id="{D70B2A70-C0D8-3A11-2704-FD17F6F6946D}"/>
              </a:ext>
            </a:extLst>
          </p:cNvPr>
          <p:cNvSpPr txBox="1"/>
          <p:nvPr/>
        </p:nvSpPr>
        <p:spPr>
          <a:xfrm>
            <a:off x="7188128" y="3531154"/>
            <a:ext cx="1691169"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rgbClr val="FFFFFF"/>
                </a:solidFill>
                <a:latin typeface="Work Sans Bold"/>
                <a:ea typeface="Work Sans Bold"/>
                <a:cs typeface="Work Sans Bold"/>
                <a:sym typeface="Work Sans Bold"/>
              </a:defRPr>
            </a:lvl1pPr>
          </a:lstStyle>
          <a:p>
            <a:r>
              <a:rPr lang="en-US" sz="1000" b="1">
                <a:latin typeface="Work Sans SemiBold" pitchFamily="2" charset="77"/>
              </a:rPr>
              <a:t>Collated Reporting Tables</a:t>
            </a:r>
            <a:endParaRPr sz="1000" b="1">
              <a:latin typeface="Work Sans SemiBold" pitchFamily="2" charset="77"/>
            </a:endParaRPr>
          </a:p>
        </p:txBody>
      </p:sp>
      <p:sp>
        <p:nvSpPr>
          <p:cNvPr id="35" name="Your Site">
            <a:extLst>
              <a:ext uri="{FF2B5EF4-FFF2-40B4-BE49-F238E27FC236}">
                <a16:creationId xmlns:a16="http://schemas.microsoft.com/office/drawing/2014/main" id="{0901695D-597C-A100-D09D-A574DE7C548A}"/>
              </a:ext>
            </a:extLst>
          </p:cNvPr>
          <p:cNvSpPr txBox="1"/>
          <p:nvPr/>
        </p:nvSpPr>
        <p:spPr>
          <a:xfrm>
            <a:off x="6087067" y="724906"/>
            <a:ext cx="1667925"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a:solidFill>
                  <a:srgbClr val="FFFFFF"/>
                </a:solidFill>
                <a:latin typeface="Work Sans Bold"/>
                <a:ea typeface="Work Sans Bold"/>
                <a:cs typeface="Work Sans Bold"/>
                <a:sym typeface="Work Sans Bold"/>
              </a:defRPr>
            </a:lvl1pPr>
          </a:lstStyle>
          <a:p>
            <a:pPr algn="l"/>
            <a:r>
              <a:rPr lang="en-US" sz="1000">
                <a:latin typeface="Work Sans" pitchFamily="2" charset="77"/>
              </a:rPr>
              <a:t>Data processing</a:t>
            </a:r>
          </a:p>
          <a:p>
            <a:pPr algn="l"/>
            <a:r>
              <a:rPr lang="en-US" sz="1000">
                <a:latin typeface="Work Sans" pitchFamily="2" charset="77"/>
              </a:rPr>
              <a:t>and attribution modeling</a:t>
            </a:r>
            <a:endParaRPr sz="1000">
              <a:latin typeface="Work Sans" pitchFamily="2" charset="77"/>
            </a:endParaRPr>
          </a:p>
        </p:txBody>
      </p:sp>
      <p:pic>
        <p:nvPicPr>
          <p:cNvPr id="36" name="atrilyx-logo-horizontal-white-2.png" descr="atrilyx-logo-horizontal-white-2.png">
            <a:extLst>
              <a:ext uri="{FF2B5EF4-FFF2-40B4-BE49-F238E27FC236}">
                <a16:creationId xmlns:a16="http://schemas.microsoft.com/office/drawing/2014/main" id="{A5B80166-5848-CFC2-EAA2-F6D78D57CB3F}"/>
              </a:ext>
            </a:extLst>
          </p:cNvPr>
          <p:cNvPicPr>
            <a:picLocks noChangeAspect="1"/>
          </p:cNvPicPr>
          <p:nvPr/>
        </p:nvPicPr>
        <p:blipFill rotWithShape="1">
          <a:blip r:embed="rId7"/>
          <a:srcRect r="65243"/>
          <a:stretch/>
        </p:blipFill>
        <p:spPr>
          <a:xfrm>
            <a:off x="7521546" y="1532135"/>
            <a:ext cx="983532" cy="1089434"/>
          </a:xfrm>
          <a:prstGeom prst="rect">
            <a:avLst/>
          </a:prstGeom>
          <a:ln w="12700">
            <a:miter lim="400000"/>
          </a:ln>
        </p:spPr>
      </p:pic>
      <p:sp>
        <p:nvSpPr>
          <p:cNvPr id="37" name="Line">
            <a:extLst>
              <a:ext uri="{FF2B5EF4-FFF2-40B4-BE49-F238E27FC236}">
                <a16:creationId xmlns:a16="http://schemas.microsoft.com/office/drawing/2014/main" id="{889A4C09-2216-1A8B-B6C0-FF90C357EF20}"/>
              </a:ext>
            </a:extLst>
          </p:cNvPr>
          <p:cNvSpPr/>
          <p:nvPr/>
        </p:nvSpPr>
        <p:spPr>
          <a:xfrm>
            <a:off x="8038922" y="2818263"/>
            <a:ext cx="0" cy="556000"/>
          </a:xfrm>
          <a:prstGeom prst="line">
            <a:avLst/>
          </a:prstGeom>
          <a:ln w="25400" cap="rnd">
            <a:solidFill>
              <a:srgbClr val="FFFFFF"/>
            </a:solidFill>
            <a:miter lim="400000"/>
            <a:headEnd type="arrow"/>
          </a:ln>
        </p:spPr>
        <p:txBody>
          <a:bodyPr lIns="25400" tIns="25400" rIns="25400" bIns="25400" anchor="ctr"/>
          <a:lstStyle/>
          <a:p>
            <a:endParaRPr sz="900"/>
          </a:p>
        </p:txBody>
      </p:sp>
      <p:sp>
        <p:nvSpPr>
          <p:cNvPr id="38" name="Your Site">
            <a:extLst>
              <a:ext uri="{FF2B5EF4-FFF2-40B4-BE49-F238E27FC236}">
                <a16:creationId xmlns:a16="http://schemas.microsoft.com/office/drawing/2014/main" id="{544E181D-F83D-F420-9A3D-9FE2E9511FEA}"/>
              </a:ext>
            </a:extLst>
          </p:cNvPr>
          <p:cNvSpPr txBox="1"/>
          <p:nvPr/>
        </p:nvSpPr>
        <p:spPr>
          <a:xfrm>
            <a:off x="7505188" y="2486889"/>
            <a:ext cx="1098058"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rgbClr val="FFFFFF"/>
                </a:solidFill>
                <a:latin typeface="Work Sans Bold"/>
                <a:ea typeface="Work Sans Bold"/>
                <a:cs typeface="Work Sans Bold"/>
                <a:sym typeface="Work Sans Bold"/>
              </a:defRPr>
            </a:lvl1pPr>
          </a:lstStyle>
          <a:p>
            <a:r>
              <a:rPr lang="en-US" sz="1000" b="1">
                <a:latin typeface="Work Sans SemiBold" pitchFamily="2" charset="77"/>
              </a:rPr>
              <a:t>Atrilyx Database</a:t>
            </a:r>
            <a:endParaRPr sz="1000" b="1">
              <a:latin typeface="Work Sans SemiBold" pitchFamily="2" charset="77"/>
            </a:endParaRPr>
          </a:p>
        </p:txBody>
      </p:sp>
      <p:sp>
        <p:nvSpPr>
          <p:cNvPr id="39" name="Your Site">
            <a:extLst>
              <a:ext uri="{FF2B5EF4-FFF2-40B4-BE49-F238E27FC236}">
                <a16:creationId xmlns:a16="http://schemas.microsoft.com/office/drawing/2014/main" id="{AD310BCC-B35C-B782-1738-C5AB020EBE16}"/>
              </a:ext>
            </a:extLst>
          </p:cNvPr>
          <p:cNvSpPr txBox="1"/>
          <p:nvPr/>
        </p:nvSpPr>
        <p:spPr>
          <a:xfrm>
            <a:off x="8821400" y="665632"/>
            <a:ext cx="1452321" cy="205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a:solidFill>
                  <a:srgbClr val="FFFFFF"/>
                </a:solidFill>
                <a:latin typeface="Work Sans Bold"/>
                <a:ea typeface="Work Sans Bold"/>
                <a:cs typeface="Work Sans Bold"/>
                <a:sym typeface="Work Sans Bold"/>
              </a:defRPr>
            </a:lvl1pPr>
          </a:lstStyle>
          <a:p>
            <a:r>
              <a:rPr lang="en-US" sz="1000">
                <a:latin typeface="Work Sans" pitchFamily="2" charset="77"/>
              </a:rPr>
              <a:t>First Party Client Data</a:t>
            </a:r>
            <a:endParaRPr sz="1000">
              <a:latin typeface="Work Sans" pitchFamily="2" charset="77"/>
            </a:endParaRPr>
          </a:p>
        </p:txBody>
      </p:sp>
      <p:pic>
        <p:nvPicPr>
          <p:cNvPr id="49" name="Picture 48" descr="A picture containing diagram&#10;&#10;Description automatically generated">
            <a:extLst>
              <a:ext uri="{FF2B5EF4-FFF2-40B4-BE49-F238E27FC236}">
                <a16:creationId xmlns:a16="http://schemas.microsoft.com/office/drawing/2014/main" id="{9E40482C-F32E-821B-2A8C-87BC97933B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1463" y="3884229"/>
            <a:ext cx="1020339" cy="1042346"/>
          </a:xfrm>
          <a:prstGeom prst="rect">
            <a:avLst/>
          </a:prstGeom>
        </p:spPr>
      </p:pic>
      <p:sp>
        <p:nvSpPr>
          <p:cNvPr id="50" name="Line">
            <a:extLst>
              <a:ext uri="{FF2B5EF4-FFF2-40B4-BE49-F238E27FC236}">
                <a16:creationId xmlns:a16="http://schemas.microsoft.com/office/drawing/2014/main" id="{74438270-245C-8E49-ABF7-554446472C54}"/>
              </a:ext>
            </a:extLst>
          </p:cNvPr>
          <p:cNvSpPr/>
          <p:nvPr/>
        </p:nvSpPr>
        <p:spPr>
          <a:xfrm flipV="1">
            <a:off x="2558364" y="2127516"/>
            <a:ext cx="1" cy="653102"/>
          </a:xfrm>
          <a:prstGeom prst="line">
            <a:avLst/>
          </a:prstGeom>
          <a:ln w="25400" cap="rnd">
            <a:solidFill>
              <a:srgbClr val="FFFFFF"/>
            </a:solidFill>
            <a:miter lim="400000"/>
            <a:tailEnd type="arrow"/>
          </a:ln>
        </p:spPr>
        <p:txBody>
          <a:bodyPr lIns="25400" tIns="25400" rIns="25400" bIns="25400" anchor="ctr"/>
          <a:lstStyle/>
          <a:p>
            <a:endParaRPr sz="900"/>
          </a:p>
        </p:txBody>
      </p:sp>
      <p:sp>
        <p:nvSpPr>
          <p:cNvPr id="51" name="Line">
            <a:extLst>
              <a:ext uri="{FF2B5EF4-FFF2-40B4-BE49-F238E27FC236}">
                <a16:creationId xmlns:a16="http://schemas.microsoft.com/office/drawing/2014/main" id="{F0A5AE85-D160-63BD-423C-29438E8CE378}"/>
              </a:ext>
            </a:extLst>
          </p:cNvPr>
          <p:cNvSpPr/>
          <p:nvPr/>
        </p:nvSpPr>
        <p:spPr>
          <a:xfrm>
            <a:off x="2941093" y="1190434"/>
            <a:ext cx="675846" cy="0"/>
          </a:xfrm>
          <a:prstGeom prst="line">
            <a:avLst/>
          </a:prstGeom>
          <a:ln w="25400" cap="rnd">
            <a:solidFill>
              <a:srgbClr val="FFFFFF"/>
            </a:solidFill>
            <a:miter lim="400000"/>
            <a:tailEnd type="none"/>
          </a:ln>
        </p:spPr>
        <p:txBody>
          <a:bodyPr lIns="25400" tIns="25400" rIns="25400" bIns="25400" anchor="ctr"/>
          <a:lstStyle/>
          <a:p>
            <a:endParaRPr sz="900"/>
          </a:p>
        </p:txBody>
      </p:sp>
      <p:sp>
        <p:nvSpPr>
          <p:cNvPr id="54" name="Line">
            <a:extLst>
              <a:ext uri="{FF2B5EF4-FFF2-40B4-BE49-F238E27FC236}">
                <a16:creationId xmlns:a16="http://schemas.microsoft.com/office/drawing/2014/main" id="{CE572E1D-E894-F7B2-3A67-5F519E813DCA}"/>
              </a:ext>
            </a:extLst>
          </p:cNvPr>
          <p:cNvSpPr/>
          <p:nvPr/>
        </p:nvSpPr>
        <p:spPr>
          <a:xfrm flipH="1">
            <a:off x="2177643" y="2780618"/>
            <a:ext cx="380721" cy="0"/>
          </a:xfrm>
          <a:prstGeom prst="line">
            <a:avLst/>
          </a:prstGeom>
          <a:ln w="25400" cap="rnd">
            <a:solidFill>
              <a:srgbClr val="FFFFFF"/>
            </a:solidFill>
            <a:miter lim="400000"/>
          </a:ln>
        </p:spPr>
        <p:txBody>
          <a:bodyPr lIns="25400" tIns="25400" rIns="25400" bIns="25400" anchor="ctr"/>
          <a:lstStyle/>
          <a:p>
            <a:endParaRPr sz="900"/>
          </a:p>
        </p:txBody>
      </p:sp>
      <p:sp>
        <p:nvSpPr>
          <p:cNvPr id="131" name="Line">
            <a:extLst>
              <a:ext uri="{FF2B5EF4-FFF2-40B4-BE49-F238E27FC236}">
                <a16:creationId xmlns:a16="http://schemas.microsoft.com/office/drawing/2014/main" id="{817548D4-1EBF-13EE-DB96-8FCA3345C86A}"/>
              </a:ext>
            </a:extLst>
          </p:cNvPr>
          <p:cNvSpPr/>
          <p:nvPr/>
        </p:nvSpPr>
        <p:spPr>
          <a:xfrm flipH="1">
            <a:off x="491859" y="1186311"/>
            <a:ext cx="189303" cy="0"/>
          </a:xfrm>
          <a:prstGeom prst="line">
            <a:avLst/>
          </a:prstGeom>
          <a:ln w="25400" cap="rnd">
            <a:solidFill>
              <a:srgbClr val="FFFFFF"/>
            </a:solidFill>
            <a:prstDash val="sysDash"/>
            <a:round/>
            <a:headEnd type="oval"/>
            <a:tailEnd type="none"/>
          </a:ln>
        </p:spPr>
        <p:txBody>
          <a:bodyPr lIns="25400" tIns="25400" rIns="25400" bIns="25400" anchor="ctr"/>
          <a:lstStyle/>
          <a:p>
            <a:endParaRPr sz="900" dirty="0"/>
          </a:p>
        </p:txBody>
      </p:sp>
      <p:sp>
        <p:nvSpPr>
          <p:cNvPr id="132" name="Line">
            <a:extLst>
              <a:ext uri="{FF2B5EF4-FFF2-40B4-BE49-F238E27FC236}">
                <a16:creationId xmlns:a16="http://schemas.microsoft.com/office/drawing/2014/main" id="{97FCD40D-3E16-B33C-C6DD-DF1E3AA74C51}"/>
              </a:ext>
            </a:extLst>
          </p:cNvPr>
          <p:cNvSpPr/>
          <p:nvPr/>
        </p:nvSpPr>
        <p:spPr>
          <a:xfrm flipV="1">
            <a:off x="467275" y="1178917"/>
            <a:ext cx="27669" cy="4923297"/>
          </a:xfrm>
          <a:prstGeom prst="line">
            <a:avLst/>
          </a:prstGeom>
          <a:ln w="25400" cap="rnd">
            <a:solidFill>
              <a:srgbClr val="FFFFFF"/>
            </a:solidFill>
            <a:prstDash val="sysDash"/>
            <a:round/>
          </a:ln>
        </p:spPr>
        <p:txBody>
          <a:bodyPr lIns="25400" tIns="25400" rIns="25400" bIns="25400" anchor="ctr"/>
          <a:lstStyle/>
          <a:p>
            <a:endParaRPr sz="900"/>
          </a:p>
        </p:txBody>
      </p:sp>
      <p:sp>
        <p:nvSpPr>
          <p:cNvPr id="133" name="Line">
            <a:extLst>
              <a:ext uri="{FF2B5EF4-FFF2-40B4-BE49-F238E27FC236}">
                <a16:creationId xmlns:a16="http://schemas.microsoft.com/office/drawing/2014/main" id="{DE7DFA30-3104-F2B5-9BE6-3F4CD268A330}"/>
              </a:ext>
            </a:extLst>
          </p:cNvPr>
          <p:cNvSpPr/>
          <p:nvPr/>
        </p:nvSpPr>
        <p:spPr>
          <a:xfrm flipH="1">
            <a:off x="467336" y="6102215"/>
            <a:ext cx="2576889" cy="0"/>
          </a:xfrm>
          <a:prstGeom prst="line">
            <a:avLst/>
          </a:prstGeom>
          <a:ln w="25400" cap="rnd">
            <a:solidFill>
              <a:srgbClr val="FFFFFF"/>
            </a:solidFill>
            <a:prstDash val="sysDash"/>
            <a:round/>
            <a:headEnd type="arrow"/>
          </a:ln>
        </p:spPr>
        <p:txBody>
          <a:bodyPr lIns="25400" tIns="25400" rIns="25400" bIns="25400" anchor="ctr"/>
          <a:lstStyle/>
          <a:p>
            <a:endParaRPr sz="900"/>
          </a:p>
        </p:txBody>
      </p:sp>
      <p:sp>
        <p:nvSpPr>
          <p:cNvPr id="134" name="Line">
            <a:extLst>
              <a:ext uri="{FF2B5EF4-FFF2-40B4-BE49-F238E27FC236}">
                <a16:creationId xmlns:a16="http://schemas.microsoft.com/office/drawing/2014/main" id="{CF646294-5FBB-1505-8F78-2C992A152106}"/>
              </a:ext>
            </a:extLst>
          </p:cNvPr>
          <p:cNvSpPr/>
          <p:nvPr/>
        </p:nvSpPr>
        <p:spPr>
          <a:xfrm flipH="1">
            <a:off x="4451121" y="6102249"/>
            <a:ext cx="1323325" cy="0"/>
          </a:xfrm>
          <a:prstGeom prst="line">
            <a:avLst/>
          </a:prstGeom>
          <a:ln w="25400" cap="rnd">
            <a:solidFill>
              <a:srgbClr val="FFFFFF"/>
            </a:solidFill>
            <a:prstDash val="sysDash"/>
            <a:round/>
            <a:headEnd type="arrow"/>
          </a:ln>
        </p:spPr>
        <p:txBody>
          <a:bodyPr lIns="25400" tIns="25400" rIns="25400" bIns="25400" anchor="ctr"/>
          <a:lstStyle/>
          <a:p>
            <a:endParaRPr sz="900"/>
          </a:p>
        </p:txBody>
      </p:sp>
      <p:pic>
        <p:nvPicPr>
          <p:cNvPr id="136" name="Picture 135" descr="Text&#10;&#10;Description automatically generated">
            <a:extLst>
              <a:ext uri="{FF2B5EF4-FFF2-40B4-BE49-F238E27FC236}">
                <a16:creationId xmlns:a16="http://schemas.microsoft.com/office/drawing/2014/main" id="{905F1CC7-ACBF-D768-CFDE-83BDD310A7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8626" y="3445992"/>
            <a:ext cx="1771650" cy="1377950"/>
          </a:xfrm>
          <a:prstGeom prst="rect">
            <a:avLst/>
          </a:prstGeom>
        </p:spPr>
      </p:pic>
      <p:sp>
        <p:nvSpPr>
          <p:cNvPr id="137" name="and more">
            <a:extLst>
              <a:ext uri="{FF2B5EF4-FFF2-40B4-BE49-F238E27FC236}">
                <a16:creationId xmlns:a16="http://schemas.microsoft.com/office/drawing/2014/main" id="{D85E484D-3C6A-3AB9-9349-64B323D42164}"/>
              </a:ext>
            </a:extLst>
          </p:cNvPr>
          <p:cNvSpPr txBox="1"/>
          <p:nvPr/>
        </p:nvSpPr>
        <p:spPr>
          <a:xfrm>
            <a:off x="2268480" y="4889716"/>
            <a:ext cx="532197" cy="1744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defRPr sz="1600">
                <a:solidFill>
                  <a:srgbClr val="FFFFFF"/>
                </a:solidFill>
                <a:latin typeface="Work Sans Regular"/>
                <a:ea typeface="Work Sans Regular"/>
                <a:cs typeface="Work Sans Regular"/>
                <a:sym typeface="Work Sans Regular"/>
              </a:defRPr>
            </a:lvl1pPr>
          </a:lstStyle>
          <a:p>
            <a:r>
              <a:rPr sz="800"/>
              <a:t>and more</a:t>
            </a:r>
          </a:p>
        </p:txBody>
      </p:sp>
      <p:sp>
        <p:nvSpPr>
          <p:cNvPr id="140" name="Line">
            <a:extLst>
              <a:ext uri="{FF2B5EF4-FFF2-40B4-BE49-F238E27FC236}">
                <a16:creationId xmlns:a16="http://schemas.microsoft.com/office/drawing/2014/main" id="{5FB217E8-9AB3-3707-E979-6BD0826107E4}"/>
              </a:ext>
            </a:extLst>
          </p:cNvPr>
          <p:cNvSpPr/>
          <p:nvPr/>
        </p:nvSpPr>
        <p:spPr>
          <a:xfrm>
            <a:off x="5499470" y="4454129"/>
            <a:ext cx="587598" cy="0"/>
          </a:xfrm>
          <a:prstGeom prst="line">
            <a:avLst/>
          </a:prstGeom>
          <a:ln w="25400" cap="rnd">
            <a:solidFill>
              <a:srgbClr val="FFFFFF"/>
            </a:solidFill>
            <a:miter lim="400000"/>
            <a:tailEnd type="arrow"/>
          </a:ln>
        </p:spPr>
        <p:txBody>
          <a:bodyPr lIns="25400" tIns="25400" rIns="25400" bIns="25400" anchor="ctr"/>
          <a:lstStyle/>
          <a:p>
            <a:endParaRPr sz="900"/>
          </a:p>
        </p:txBody>
      </p:sp>
      <p:sp>
        <p:nvSpPr>
          <p:cNvPr id="141" name="Line">
            <a:extLst>
              <a:ext uri="{FF2B5EF4-FFF2-40B4-BE49-F238E27FC236}">
                <a16:creationId xmlns:a16="http://schemas.microsoft.com/office/drawing/2014/main" id="{606F2218-8F57-2BFC-06EA-7B5E4BCB22CB}"/>
              </a:ext>
            </a:extLst>
          </p:cNvPr>
          <p:cNvSpPr/>
          <p:nvPr/>
        </p:nvSpPr>
        <p:spPr>
          <a:xfrm>
            <a:off x="7495614" y="6242023"/>
            <a:ext cx="2049154" cy="0"/>
          </a:xfrm>
          <a:prstGeom prst="line">
            <a:avLst/>
          </a:prstGeom>
          <a:ln w="25400" cap="rnd">
            <a:solidFill>
              <a:srgbClr val="FFFFFF"/>
            </a:solidFill>
            <a:prstDash val="sysDash"/>
            <a:miter lim="400000"/>
            <a:headEnd type="arrow"/>
            <a:tailEnd type="none"/>
          </a:ln>
        </p:spPr>
        <p:txBody>
          <a:bodyPr lIns="25400" tIns="25400" rIns="25400" bIns="25400" anchor="ctr"/>
          <a:lstStyle/>
          <a:p>
            <a:endParaRPr sz="900"/>
          </a:p>
        </p:txBody>
      </p:sp>
      <p:sp>
        <p:nvSpPr>
          <p:cNvPr id="142" name="Line">
            <a:extLst>
              <a:ext uri="{FF2B5EF4-FFF2-40B4-BE49-F238E27FC236}">
                <a16:creationId xmlns:a16="http://schemas.microsoft.com/office/drawing/2014/main" id="{A7A1037A-40B6-6442-B655-0E855F6833BA}"/>
              </a:ext>
            </a:extLst>
          </p:cNvPr>
          <p:cNvSpPr/>
          <p:nvPr/>
        </p:nvSpPr>
        <p:spPr>
          <a:xfrm>
            <a:off x="9544768" y="933463"/>
            <a:ext cx="0" cy="5329773"/>
          </a:xfrm>
          <a:prstGeom prst="line">
            <a:avLst/>
          </a:prstGeom>
          <a:ln w="25400" cap="rnd">
            <a:solidFill>
              <a:srgbClr val="FFFFFF"/>
            </a:solidFill>
            <a:prstDash val="sysDash"/>
            <a:miter lim="400000"/>
            <a:headEnd type="oval"/>
          </a:ln>
        </p:spPr>
        <p:txBody>
          <a:bodyPr lIns="25400" tIns="25400" rIns="25400" bIns="25400" anchor="ctr"/>
          <a:lstStyle/>
          <a:p>
            <a:endParaRPr sz="900"/>
          </a:p>
        </p:txBody>
      </p:sp>
      <p:sp>
        <p:nvSpPr>
          <p:cNvPr id="146" name="Line">
            <a:extLst>
              <a:ext uri="{FF2B5EF4-FFF2-40B4-BE49-F238E27FC236}">
                <a16:creationId xmlns:a16="http://schemas.microsoft.com/office/drawing/2014/main" id="{5DA10E35-2BCE-E310-E25F-DB381D82269D}"/>
              </a:ext>
            </a:extLst>
          </p:cNvPr>
          <p:cNvSpPr/>
          <p:nvPr/>
        </p:nvSpPr>
        <p:spPr>
          <a:xfrm flipV="1">
            <a:off x="6187743" y="1786905"/>
            <a:ext cx="0" cy="683853"/>
          </a:xfrm>
          <a:prstGeom prst="line">
            <a:avLst/>
          </a:prstGeom>
          <a:ln w="25400" cap="rnd">
            <a:solidFill>
              <a:srgbClr val="FFFFFF"/>
            </a:solidFill>
            <a:miter lim="400000"/>
            <a:tailEnd type="none"/>
          </a:ln>
        </p:spPr>
        <p:txBody>
          <a:bodyPr lIns="25400" tIns="25400" rIns="25400" bIns="25400" anchor="ctr"/>
          <a:lstStyle/>
          <a:p>
            <a:endParaRPr sz="900"/>
          </a:p>
        </p:txBody>
      </p:sp>
      <p:sp>
        <p:nvSpPr>
          <p:cNvPr id="147" name="Line">
            <a:extLst>
              <a:ext uri="{FF2B5EF4-FFF2-40B4-BE49-F238E27FC236}">
                <a16:creationId xmlns:a16="http://schemas.microsoft.com/office/drawing/2014/main" id="{CDA9956B-2BCB-B880-37BD-830B7A5DB76C}"/>
              </a:ext>
            </a:extLst>
          </p:cNvPr>
          <p:cNvSpPr/>
          <p:nvPr/>
        </p:nvSpPr>
        <p:spPr>
          <a:xfrm flipH="1">
            <a:off x="5794790" y="2470758"/>
            <a:ext cx="392953" cy="0"/>
          </a:xfrm>
          <a:prstGeom prst="line">
            <a:avLst/>
          </a:prstGeom>
          <a:ln w="25400" cap="rnd">
            <a:solidFill>
              <a:srgbClr val="FFFFFF"/>
            </a:solidFill>
            <a:miter lim="400000"/>
          </a:ln>
        </p:spPr>
        <p:txBody>
          <a:bodyPr lIns="25400" tIns="25400" rIns="25400" bIns="25400" anchor="ctr"/>
          <a:lstStyle/>
          <a:p>
            <a:endParaRPr sz="900"/>
          </a:p>
        </p:txBody>
      </p:sp>
      <p:sp>
        <p:nvSpPr>
          <p:cNvPr id="148" name="Line">
            <a:extLst>
              <a:ext uri="{FF2B5EF4-FFF2-40B4-BE49-F238E27FC236}">
                <a16:creationId xmlns:a16="http://schemas.microsoft.com/office/drawing/2014/main" id="{3ED7989B-87EC-EE88-3EFD-0B6EBD2CE8D8}"/>
              </a:ext>
            </a:extLst>
          </p:cNvPr>
          <p:cNvSpPr/>
          <p:nvPr/>
        </p:nvSpPr>
        <p:spPr>
          <a:xfrm>
            <a:off x="6714309" y="1276716"/>
            <a:ext cx="1340632" cy="0"/>
          </a:xfrm>
          <a:prstGeom prst="line">
            <a:avLst/>
          </a:prstGeom>
          <a:ln w="25400" cap="rnd">
            <a:solidFill>
              <a:srgbClr val="FFFFFF"/>
            </a:solidFill>
            <a:miter lim="400000"/>
            <a:tailEnd type="none"/>
          </a:ln>
        </p:spPr>
        <p:txBody>
          <a:bodyPr lIns="25400" tIns="25400" rIns="25400" bIns="25400" anchor="ctr"/>
          <a:lstStyle/>
          <a:p>
            <a:endParaRPr sz="900"/>
          </a:p>
        </p:txBody>
      </p:sp>
      <p:sp>
        <p:nvSpPr>
          <p:cNvPr id="149" name="Line">
            <a:extLst>
              <a:ext uri="{FF2B5EF4-FFF2-40B4-BE49-F238E27FC236}">
                <a16:creationId xmlns:a16="http://schemas.microsoft.com/office/drawing/2014/main" id="{4D2B3B94-4F99-2486-CC08-1F9349E117E2}"/>
              </a:ext>
            </a:extLst>
          </p:cNvPr>
          <p:cNvSpPr/>
          <p:nvPr/>
        </p:nvSpPr>
        <p:spPr>
          <a:xfrm flipV="1">
            <a:off x="8054941" y="1285667"/>
            <a:ext cx="0" cy="323394"/>
          </a:xfrm>
          <a:prstGeom prst="line">
            <a:avLst/>
          </a:prstGeom>
          <a:ln w="25400" cap="rnd">
            <a:solidFill>
              <a:srgbClr val="FFFFFF"/>
            </a:solidFill>
            <a:miter lim="400000"/>
            <a:headEnd type="arrow"/>
          </a:ln>
        </p:spPr>
        <p:txBody>
          <a:bodyPr lIns="25400" tIns="25400" rIns="25400" bIns="25400" anchor="ctr"/>
          <a:lstStyle/>
          <a:p>
            <a:endParaRPr sz="900"/>
          </a:p>
        </p:txBody>
      </p:sp>
      <p:sp>
        <p:nvSpPr>
          <p:cNvPr id="150" name="Line">
            <a:extLst>
              <a:ext uri="{FF2B5EF4-FFF2-40B4-BE49-F238E27FC236}">
                <a16:creationId xmlns:a16="http://schemas.microsoft.com/office/drawing/2014/main" id="{68038F2B-4B20-2B93-55C5-FC387BF638CD}"/>
              </a:ext>
            </a:extLst>
          </p:cNvPr>
          <p:cNvSpPr/>
          <p:nvPr/>
        </p:nvSpPr>
        <p:spPr>
          <a:xfrm>
            <a:off x="9016704" y="2587881"/>
            <a:ext cx="0" cy="2389038"/>
          </a:xfrm>
          <a:prstGeom prst="line">
            <a:avLst/>
          </a:prstGeom>
          <a:ln w="25400" cap="rnd">
            <a:solidFill>
              <a:srgbClr val="FFFFFF"/>
            </a:solidFill>
            <a:prstDash val="sysDash"/>
            <a:miter lim="400000"/>
            <a:headEnd type="none"/>
          </a:ln>
        </p:spPr>
        <p:txBody>
          <a:bodyPr lIns="25400" tIns="25400" rIns="25400" bIns="25400" anchor="ctr"/>
          <a:lstStyle/>
          <a:p>
            <a:endParaRPr sz="900"/>
          </a:p>
        </p:txBody>
      </p:sp>
      <p:sp>
        <p:nvSpPr>
          <p:cNvPr id="152" name="Line">
            <a:extLst>
              <a:ext uri="{FF2B5EF4-FFF2-40B4-BE49-F238E27FC236}">
                <a16:creationId xmlns:a16="http://schemas.microsoft.com/office/drawing/2014/main" id="{48203F1E-BD03-B1E1-9111-CAC2E7C47E96}"/>
              </a:ext>
            </a:extLst>
          </p:cNvPr>
          <p:cNvSpPr/>
          <p:nvPr/>
        </p:nvSpPr>
        <p:spPr>
          <a:xfrm>
            <a:off x="8721426" y="2587880"/>
            <a:ext cx="295278" cy="0"/>
          </a:xfrm>
          <a:prstGeom prst="line">
            <a:avLst/>
          </a:prstGeom>
          <a:ln w="25400" cap="rnd">
            <a:solidFill>
              <a:srgbClr val="FFFFFF"/>
            </a:solidFill>
            <a:prstDash val="sysDash"/>
            <a:miter lim="400000"/>
            <a:headEnd type="arrow"/>
            <a:tailEnd type="none"/>
          </a:ln>
        </p:spPr>
        <p:txBody>
          <a:bodyPr lIns="25400" tIns="25400" rIns="25400" bIns="25400" anchor="ctr"/>
          <a:lstStyle/>
          <a:p>
            <a:endParaRPr sz="900"/>
          </a:p>
        </p:txBody>
      </p:sp>
      <p:sp>
        <p:nvSpPr>
          <p:cNvPr id="154" name="Line">
            <a:extLst>
              <a:ext uri="{FF2B5EF4-FFF2-40B4-BE49-F238E27FC236}">
                <a16:creationId xmlns:a16="http://schemas.microsoft.com/office/drawing/2014/main" id="{6A578C20-C060-07ED-9D8F-A19EC897C4A8}"/>
              </a:ext>
            </a:extLst>
          </p:cNvPr>
          <p:cNvSpPr/>
          <p:nvPr/>
        </p:nvSpPr>
        <p:spPr>
          <a:xfrm flipV="1">
            <a:off x="3750732" y="3805979"/>
            <a:ext cx="15579" cy="2143994"/>
          </a:xfrm>
          <a:prstGeom prst="line">
            <a:avLst/>
          </a:prstGeom>
          <a:ln w="25400" cap="rnd">
            <a:solidFill>
              <a:srgbClr val="FFFFFF"/>
            </a:solidFill>
            <a:prstDash val="sysDash"/>
            <a:round/>
            <a:headEnd type="arrow"/>
          </a:ln>
        </p:spPr>
        <p:txBody>
          <a:bodyPr lIns="25400" tIns="25400" rIns="25400" bIns="25400" anchor="ctr"/>
          <a:lstStyle/>
          <a:p>
            <a:endParaRPr sz="900"/>
          </a:p>
        </p:txBody>
      </p:sp>
      <p:sp>
        <p:nvSpPr>
          <p:cNvPr id="155" name="Line">
            <a:extLst>
              <a:ext uri="{FF2B5EF4-FFF2-40B4-BE49-F238E27FC236}">
                <a16:creationId xmlns:a16="http://schemas.microsoft.com/office/drawing/2014/main" id="{1F51523E-EB01-FD43-BCCF-B1B265D6F93C}"/>
              </a:ext>
            </a:extLst>
          </p:cNvPr>
          <p:cNvSpPr/>
          <p:nvPr/>
        </p:nvSpPr>
        <p:spPr>
          <a:xfrm>
            <a:off x="3768332" y="3805979"/>
            <a:ext cx="1461754" cy="0"/>
          </a:xfrm>
          <a:prstGeom prst="line">
            <a:avLst/>
          </a:prstGeom>
          <a:ln w="25400" cap="rnd">
            <a:solidFill>
              <a:srgbClr val="FFFFFF"/>
            </a:solidFill>
            <a:prstDash val="sysDash"/>
            <a:miter lim="400000"/>
          </a:ln>
        </p:spPr>
        <p:txBody>
          <a:bodyPr lIns="25400" tIns="25400" rIns="25400" bIns="25400" anchor="ctr"/>
          <a:lstStyle/>
          <a:p>
            <a:endParaRPr sz="900"/>
          </a:p>
        </p:txBody>
      </p:sp>
      <p:sp>
        <p:nvSpPr>
          <p:cNvPr id="156" name="Line">
            <a:extLst>
              <a:ext uri="{FF2B5EF4-FFF2-40B4-BE49-F238E27FC236}">
                <a16:creationId xmlns:a16="http://schemas.microsoft.com/office/drawing/2014/main" id="{FF59C767-1791-2D94-2CB8-F545066272BD}"/>
              </a:ext>
            </a:extLst>
          </p:cNvPr>
          <p:cNvSpPr/>
          <p:nvPr/>
        </p:nvSpPr>
        <p:spPr>
          <a:xfrm flipH="1" flipV="1">
            <a:off x="5230086" y="3178661"/>
            <a:ext cx="0" cy="628852"/>
          </a:xfrm>
          <a:prstGeom prst="line">
            <a:avLst/>
          </a:prstGeom>
          <a:ln w="25400" cap="rnd">
            <a:solidFill>
              <a:srgbClr val="FFFFFF"/>
            </a:solidFill>
            <a:prstDash val="sysDash"/>
            <a:miter lim="400000"/>
            <a:headEnd type="none" w="med" len="med"/>
            <a:tailEnd type="oval" w="med" len="med"/>
          </a:ln>
        </p:spPr>
        <p:txBody>
          <a:bodyPr lIns="25400" tIns="25400" rIns="25400" bIns="25400" anchor="ctr"/>
          <a:lstStyle/>
          <a:p>
            <a:endParaRPr sz="900" dirty="0"/>
          </a:p>
        </p:txBody>
      </p:sp>
      <p:sp>
        <p:nvSpPr>
          <p:cNvPr id="157" name="TextBox 156">
            <a:extLst>
              <a:ext uri="{FF2B5EF4-FFF2-40B4-BE49-F238E27FC236}">
                <a16:creationId xmlns:a16="http://schemas.microsoft.com/office/drawing/2014/main" id="{B46DB8D9-054E-8AA2-E323-208C7E6608F8}"/>
              </a:ext>
            </a:extLst>
          </p:cNvPr>
          <p:cNvSpPr txBox="1"/>
          <p:nvPr/>
        </p:nvSpPr>
        <p:spPr>
          <a:xfrm>
            <a:off x="1897936" y="5194793"/>
            <a:ext cx="368247" cy="235962"/>
          </a:xfrm>
          <a:prstGeom prst="rect">
            <a:avLst/>
          </a:prstGeom>
          <a:noFill/>
          <a:ln w="12700"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1200" b="1">
                <a:solidFill>
                  <a:srgbClr val="BD0106"/>
                </a:solidFill>
                <a:latin typeface="Work Sans" pitchFamily="2" charset="77"/>
                <a:sym typeface="Helvetica Neue"/>
              </a:rPr>
              <a:t>1</a:t>
            </a:r>
          </a:p>
        </p:txBody>
      </p:sp>
      <p:sp>
        <p:nvSpPr>
          <p:cNvPr id="158" name="Rounded Rectangle 157">
            <a:extLst>
              <a:ext uri="{FF2B5EF4-FFF2-40B4-BE49-F238E27FC236}">
                <a16:creationId xmlns:a16="http://schemas.microsoft.com/office/drawing/2014/main" id="{78FB41E5-8FE6-B926-ECD4-22FDFB663086}"/>
              </a:ext>
            </a:extLst>
          </p:cNvPr>
          <p:cNvSpPr/>
          <p:nvPr/>
        </p:nvSpPr>
        <p:spPr>
          <a:xfrm>
            <a:off x="2007878" y="5160465"/>
            <a:ext cx="152370" cy="311904"/>
          </a:xfrm>
          <a:prstGeom prst="roundRect">
            <a:avLst/>
          </a:prstGeom>
          <a:noFill/>
          <a:ln w="12700" cap="rnd">
            <a:solidFill>
              <a:schemeClr val="bg1"/>
            </a:solidFill>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1600">
              <a:solidFill>
                <a:srgbClr val="FFFFFF"/>
              </a:solidFill>
              <a:latin typeface="Helvetica Neue Medium"/>
              <a:ea typeface="Helvetica Neue Medium"/>
              <a:cs typeface="Helvetica Neue Medium"/>
              <a:sym typeface="Helvetica Neue Medium"/>
            </a:endParaRPr>
          </a:p>
        </p:txBody>
      </p:sp>
      <p:sp>
        <p:nvSpPr>
          <p:cNvPr id="162" name="TextBox 161">
            <a:extLst>
              <a:ext uri="{FF2B5EF4-FFF2-40B4-BE49-F238E27FC236}">
                <a16:creationId xmlns:a16="http://schemas.microsoft.com/office/drawing/2014/main" id="{4E0871B8-3F88-6B48-7D8D-6D09FF1981C6}"/>
              </a:ext>
            </a:extLst>
          </p:cNvPr>
          <p:cNvSpPr txBox="1"/>
          <p:nvPr/>
        </p:nvSpPr>
        <p:spPr>
          <a:xfrm>
            <a:off x="663303" y="2695631"/>
            <a:ext cx="368247" cy="235962"/>
          </a:xfrm>
          <a:prstGeom prst="rect">
            <a:avLst/>
          </a:prstGeom>
          <a:noFill/>
          <a:ln w="12700"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1200" b="1">
                <a:solidFill>
                  <a:srgbClr val="BD0106"/>
                </a:solidFill>
                <a:latin typeface="Work Sans" pitchFamily="2" charset="77"/>
                <a:sym typeface="Helvetica Neue"/>
              </a:rPr>
              <a:t>2</a:t>
            </a:r>
          </a:p>
        </p:txBody>
      </p:sp>
      <p:sp>
        <p:nvSpPr>
          <p:cNvPr id="163" name="Rounded Rectangle 162">
            <a:extLst>
              <a:ext uri="{FF2B5EF4-FFF2-40B4-BE49-F238E27FC236}">
                <a16:creationId xmlns:a16="http://schemas.microsoft.com/office/drawing/2014/main" id="{4F2EACB6-6872-4591-84F8-B8795D103FA2}"/>
              </a:ext>
            </a:extLst>
          </p:cNvPr>
          <p:cNvSpPr/>
          <p:nvPr/>
        </p:nvSpPr>
        <p:spPr>
          <a:xfrm>
            <a:off x="773245" y="2661303"/>
            <a:ext cx="152370" cy="311904"/>
          </a:xfrm>
          <a:prstGeom prst="roundRect">
            <a:avLst/>
          </a:prstGeom>
          <a:noFill/>
          <a:ln w="12700" cap="rnd">
            <a:solidFill>
              <a:schemeClr val="bg1"/>
            </a:solidFill>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1600">
              <a:solidFill>
                <a:srgbClr val="FFFFFF"/>
              </a:solidFill>
              <a:latin typeface="Helvetica Neue Medium"/>
              <a:ea typeface="Helvetica Neue Medium"/>
              <a:cs typeface="Helvetica Neue Medium"/>
              <a:sym typeface="Helvetica Neue Medium"/>
            </a:endParaRPr>
          </a:p>
        </p:txBody>
      </p:sp>
      <p:sp>
        <p:nvSpPr>
          <p:cNvPr id="164" name="TextBox 163">
            <a:extLst>
              <a:ext uri="{FF2B5EF4-FFF2-40B4-BE49-F238E27FC236}">
                <a16:creationId xmlns:a16="http://schemas.microsoft.com/office/drawing/2014/main" id="{55B3E31C-B242-47E7-DAD7-F0D0072590AA}"/>
              </a:ext>
            </a:extLst>
          </p:cNvPr>
          <p:cNvSpPr txBox="1"/>
          <p:nvPr/>
        </p:nvSpPr>
        <p:spPr>
          <a:xfrm>
            <a:off x="1840825" y="1787515"/>
            <a:ext cx="368247" cy="189796"/>
          </a:xfrm>
          <a:prstGeom prst="rect">
            <a:avLst/>
          </a:prstGeom>
          <a:noFill/>
          <a:ln w="12700"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900" b="1">
                <a:solidFill>
                  <a:srgbClr val="BD0106"/>
                </a:solidFill>
                <a:latin typeface="Work Sans" pitchFamily="2" charset="77"/>
              </a:rPr>
              <a:t>3</a:t>
            </a:r>
            <a:endParaRPr lang="en-US" sz="1200" b="1">
              <a:solidFill>
                <a:srgbClr val="BD0106"/>
              </a:solidFill>
              <a:latin typeface="Work Sans" pitchFamily="2" charset="77"/>
              <a:sym typeface="Helvetica Neue"/>
            </a:endParaRPr>
          </a:p>
        </p:txBody>
      </p:sp>
      <p:sp>
        <p:nvSpPr>
          <p:cNvPr id="165" name="Rounded Rectangle 164">
            <a:extLst>
              <a:ext uri="{FF2B5EF4-FFF2-40B4-BE49-F238E27FC236}">
                <a16:creationId xmlns:a16="http://schemas.microsoft.com/office/drawing/2014/main" id="{ECF9454E-D051-6D39-83CE-743181D0116E}"/>
              </a:ext>
            </a:extLst>
          </p:cNvPr>
          <p:cNvSpPr/>
          <p:nvPr/>
        </p:nvSpPr>
        <p:spPr>
          <a:xfrm>
            <a:off x="1950768" y="1730105"/>
            <a:ext cx="152370" cy="311904"/>
          </a:xfrm>
          <a:prstGeom prst="roundRect">
            <a:avLst/>
          </a:prstGeom>
          <a:noFill/>
          <a:ln w="12700" cap="rnd">
            <a:solidFill>
              <a:schemeClr val="bg1"/>
            </a:solidFill>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1600">
              <a:solidFill>
                <a:srgbClr val="FFFFFF"/>
              </a:solidFill>
              <a:latin typeface="Helvetica Neue Medium"/>
              <a:ea typeface="Helvetica Neue Medium"/>
              <a:cs typeface="Helvetica Neue Medium"/>
              <a:sym typeface="Helvetica Neue Medium"/>
            </a:endParaRPr>
          </a:p>
        </p:txBody>
      </p:sp>
      <p:sp>
        <p:nvSpPr>
          <p:cNvPr id="166" name="TextBox 165">
            <a:extLst>
              <a:ext uri="{FF2B5EF4-FFF2-40B4-BE49-F238E27FC236}">
                <a16:creationId xmlns:a16="http://schemas.microsoft.com/office/drawing/2014/main" id="{376EE903-8D69-F514-E534-199F59AAD9C3}"/>
              </a:ext>
            </a:extLst>
          </p:cNvPr>
          <p:cNvSpPr txBox="1"/>
          <p:nvPr/>
        </p:nvSpPr>
        <p:spPr>
          <a:xfrm>
            <a:off x="3835934" y="2679599"/>
            <a:ext cx="368247" cy="235962"/>
          </a:xfrm>
          <a:prstGeom prst="rect">
            <a:avLst/>
          </a:prstGeom>
          <a:noFill/>
          <a:ln w="12700"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1200" b="1">
                <a:solidFill>
                  <a:srgbClr val="BD0106"/>
                </a:solidFill>
                <a:latin typeface="Work Sans" pitchFamily="2" charset="77"/>
                <a:sym typeface="Helvetica Neue"/>
              </a:rPr>
              <a:t>4</a:t>
            </a:r>
          </a:p>
        </p:txBody>
      </p:sp>
      <p:sp>
        <p:nvSpPr>
          <p:cNvPr id="167" name="Rounded Rectangle 166">
            <a:extLst>
              <a:ext uri="{FF2B5EF4-FFF2-40B4-BE49-F238E27FC236}">
                <a16:creationId xmlns:a16="http://schemas.microsoft.com/office/drawing/2014/main" id="{B0E48CB2-9728-EB3D-DC70-A063A67AF90A}"/>
              </a:ext>
            </a:extLst>
          </p:cNvPr>
          <p:cNvSpPr/>
          <p:nvPr/>
        </p:nvSpPr>
        <p:spPr>
          <a:xfrm>
            <a:off x="3945877" y="2645271"/>
            <a:ext cx="152370" cy="311904"/>
          </a:xfrm>
          <a:prstGeom prst="roundRect">
            <a:avLst/>
          </a:prstGeom>
          <a:noFill/>
          <a:ln w="12700" cap="rnd">
            <a:solidFill>
              <a:schemeClr val="bg1"/>
            </a:solidFill>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1600">
              <a:solidFill>
                <a:srgbClr val="FFFFFF"/>
              </a:solidFill>
              <a:latin typeface="Helvetica Neue Medium"/>
              <a:ea typeface="Helvetica Neue Medium"/>
              <a:cs typeface="Helvetica Neue Medium"/>
              <a:sym typeface="Helvetica Neue Medium"/>
            </a:endParaRPr>
          </a:p>
        </p:txBody>
      </p:sp>
      <p:sp>
        <p:nvSpPr>
          <p:cNvPr id="168" name="TextBox 167">
            <a:extLst>
              <a:ext uri="{FF2B5EF4-FFF2-40B4-BE49-F238E27FC236}">
                <a16:creationId xmlns:a16="http://schemas.microsoft.com/office/drawing/2014/main" id="{CA95A406-9133-3716-BD89-F915ECC098D5}"/>
              </a:ext>
            </a:extLst>
          </p:cNvPr>
          <p:cNvSpPr txBox="1"/>
          <p:nvPr/>
        </p:nvSpPr>
        <p:spPr>
          <a:xfrm>
            <a:off x="5681669" y="5087499"/>
            <a:ext cx="368247" cy="189796"/>
          </a:xfrm>
          <a:prstGeom prst="rect">
            <a:avLst/>
          </a:prstGeom>
          <a:noFill/>
          <a:ln w="12700"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900" b="1">
                <a:solidFill>
                  <a:srgbClr val="BD0106"/>
                </a:solidFill>
                <a:latin typeface="Work Sans" pitchFamily="2" charset="77"/>
              </a:rPr>
              <a:t>6</a:t>
            </a:r>
            <a:endParaRPr lang="en-US" sz="1200" b="1">
              <a:solidFill>
                <a:srgbClr val="BD0106"/>
              </a:solidFill>
              <a:latin typeface="Work Sans" pitchFamily="2" charset="77"/>
              <a:sym typeface="Helvetica Neue"/>
            </a:endParaRPr>
          </a:p>
        </p:txBody>
      </p:sp>
      <p:sp>
        <p:nvSpPr>
          <p:cNvPr id="169" name="Rounded Rectangle 168">
            <a:extLst>
              <a:ext uri="{FF2B5EF4-FFF2-40B4-BE49-F238E27FC236}">
                <a16:creationId xmlns:a16="http://schemas.microsoft.com/office/drawing/2014/main" id="{D8876504-E8E5-C7A6-2424-C395012562D8}"/>
              </a:ext>
            </a:extLst>
          </p:cNvPr>
          <p:cNvSpPr/>
          <p:nvPr/>
        </p:nvSpPr>
        <p:spPr>
          <a:xfrm>
            <a:off x="5791612" y="5030089"/>
            <a:ext cx="152370" cy="311904"/>
          </a:xfrm>
          <a:prstGeom prst="roundRect">
            <a:avLst/>
          </a:prstGeom>
          <a:noFill/>
          <a:ln w="12700" cap="rnd">
            <a:solidFill>
              <a:schemeClr val="bg1"/>
            </a:solidFill>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1600">
              <a:solidFill>
                <a:srgbClr val="FFFFFF"/>
              </a:solidFill>
              <a:latin typeface="Helvetica Neue Medium"/>
              <a:ea typeface="Helvetica Neue Medium"/>
              <a:cs typeface="Helvetica Neue Medium"/>
              <a:sym typeface="Helvetica Neue Medium"/>
            </a:endParaRPr>
          </a:p>
        </p:txBody>
      </p:sp>
      <p:sp>
        <p:nvSpPr>
          <p:cNvPr id="170" name="TextBox 169">
            <a:extLst>
              <a:ext uri="{FF2B5EF4-FFF2-40B4-BE49-F238E27FC236}">
                <a16:creationId xmlns:a16="http://schemas.microsoft.com/office/drawing/2014/main" id="{43E5AA45-1851-548C-6926-4F126B9BABB4}"/>
              </a:ext>
            </a:extLst>
          </p:cNvPr>
          <p:cNvSpPr txBox="1"/>
          <p:nvPr/>
        </p:nvSpPr>
        <p:spPr>
          <a:xfrm>
            <a:off x="6839241" y="3532212"/>
            <a:ext cx="368247" cy="189796"/>
          </a:xfrm>
          <a:prstGeom prst="rect">
            <a:avLst/>
          </a:prstGeom>
          <a:noFill/>
          <a:ln w="12700"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900" b="1">
                <a:solidFill>
                  <a:srgbClr val="BD0106"/>
                </a:solidFill>
                <a:latin typeface="Work Sans" pitchFamily="2" charset="77"/>
              </a:rPr>
              <a:t>7</a:t>
            </a:r>
            <a:endParaRPr lang="en-US" sz="1200" b="1">
              <a:solidFill>
                <a:srgbClr val="BD0106"/>
              </a:solidFill>
              <a:latin typeface="Work Sans" pitchFamily="2" charset="77"/>
              <a:sym typeface="Helvetica Neue"/>
            </a:endParaRPr>
          </a:p>
        </p:txBody>
      </p:sp>
      <p:sp>
        <p:nvSpPr>
          <p:cNvPr id="171" name="Rounded Rectangle 170">
            <a:extLst>
              <a:ext uri="{FF2B5EF4-FFF2-40B4-BE49-F238E27FC236}">
                <a16:creationId xmlns:a16="http://schemas.microsoft.com/office/drawing/2014/main" id="{0E186E7E-68A8-A92B-5DFD-156243D0D616}"/>
              </a:ext>
            </a:extLst>
          </p:cNvPr>
          <p:cNvSpPr/>
          <p:nvPr/>
        </p:nvSpPr>
        <p:spPr>
          <a:xfrm>
            <a:off x="6949184" y="3474801"/>
            <a:ext cx="152370" cy="311904"/>
          </a:xfrm>
          <a:prstGeom prst="roundRect">
            <a:avLst/>
          </a:prstGeom>
          <a:noFill/>
          <a:ln w="12700" cap="rnd">
            <a:solidFill>
              <a:schemeClr val="bg1"/>
            </a:solidFill>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1600">
              <a:solidFill>
                <a:srgbClr val="FFFFFF"/>
              </a:solidFill>
              <a:latin typeface="Helvetica Neue Medium"/>
              <a:ea typeface="Helvetica Neue Medium"/>
              <a:cs typeface="Helvetica Neue Medium"/>
              <a:sym typeface="Helvetica Neue Medium"/>
            </a:endParaRPr>
          </a:p>
        </p:txBody>
      </p:sp>
      <p:sp>
        <p:nvSpPr>
          <p:cNvPr id="172" name="TextBox 171">
            <a:extLst>
              <a:ext uri="{FF2B5EF4-FFF2-40B4-BE49-F238E27FC236}">
                <a16:creationId xmlns:a16="http://schemas.microsoft.com/office/drawing/2014/main" id="{DD4AC01F-CECA-C631-7B1C-C83888DC8C51}"/>
              </a:ext>
            </a:extLst>
          </p:cNvPr>
          <p:cNvSpPr txBox="1"/>
          <p:nvPr/>
        </p:nvSpPr>
        <p:spPr>
          <a:xfrm>
            <a:off x="5741659" y="6373200"/>
            <a:ext cx="368247" cy="189796"/>
          </a:xfrm>
          <a:prstGeom prst="rect">
            <a:avLst/>
          </a:prstGeom>
          <a:noFill/>
          <a:ln w="12700"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900" b="1">
                <a:solidFill>
                  <a:srgbClr val="BD0106"/>
                </a:solidFill>
                <a:latin typeface="Work Sans" pitchFamily="2" charset="77"/>
              </a:rPr>
              <a:t>5</a:t>
            </a:r>
            <a:endParaRPr lang="en-US" sz="1200" b="1">
              <a:solidFill>
                <a:srgbClr val="BD0106"/>
              </a:solidFill>
              <a:latin typeface="Work Sans" pitchFamily="2" charset="77"/>
              <a:sym typeface="Helvetica Neue"/>
            </a:endParaRPr>
          </a:p>
        </p:txBody>
      </p:sp>
      <p:sp>
        <p:nvSpPr>
          <p:cNvPr id="173" name="Rounded Rectangle 172">
            <a:extLst>
              <a:ext uri="{FF2B5EF4-FFF2-40B4-BE49-F238E27FC236}">
                <a16:creationId xmlns:a16="http://schemas.microsoft.com/office/drawing/2014/main" id="{44D9A6C0-C7B0-7D19-2BEC-55B28C60E928}"/>
              </a:ext>
            </a:extLst>
          </p:cNvPr>
          <p:cNvSpPr/>
          <p:nvPr/>
        </p:nvSpPr>
        <p:spPr>
          <a:xfrm>
            <a:off x="5851601" y="6315790"/>
            <a:ext cx="152370" cy="311904"/>
          </a:xfrm>
          <a:prstGeom prst="roundRect">
            <a:avLst/>
          </a:prstGeom>
          <a:noFill/>
          <a:ln w="12700" cap="rnd">
            <a:solidFill>
              <a:schemeClr val="bg1"/>
            </a:solidFill>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1600">
              <a:solidFill>
                <a:srgbClr val="FFFFFF"/>
              </a:solidFill>
              <a:latin typeface="Helvetica Neue Medium"/>
              <a:ea typeface="Helvetica Neue Medium"/>
              <a:cs typeface="Helvetica Neue Medium"/>
              <a:sym typeface="Helvetica Neue Medium"/>
            </a:endParaRPr>
          </a:p>
        </p:txBody>
      </p:sp>
      <p:sp>
        <p:nvSpPr>
          <p:cNvPr id="174" name="TextBox 173">
            <a:extLst>
              <a:ext uri="{FF2B5EF4-FFF2-40B4-BE49-F238E27FC236}">
                <a16:creationId xmlns:a16="http://schemas.microsoft.com/office/drawing/2014/main" id="{E52EA0B9-397F-20D4-68F5-2490318C9616}"/>
              </a:ext>
            </a:extLst>
          </p:cNvPr>
          <p:cNvSpPr txBox="1"/>
          <p:nvPr/>
        </p:nvSpPr>
        <p:spPr>
          <a:xfrm>
            <a:off x="7127367" y="2476161"/>
            <a:ext cx="368247" cy="235962"/>
          </a:xfrm>
          <a:prstGeom prst="rect">
            <a:avLst/>
          </a:prstGeom>
          <a:noFill/>
          <a:ln w="12700"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1200" b="1">
                <a:solidFill>
                  <a:srgbClr val="BD0106"/>
                </a:solidFill>
                <a:latin typeface="Work Sans" pitchFamily="2" charset="77"/>
                <a:sym typeface="Helvetica Neue"/>
              </a:rPr>
              <a:t>8</a:t>
            </a:r>
          </a:p>
        </p:txBody>
      </p:sp>
      <p:sp>
        <p:nvSpPr>
          <p:cNvPr id="175" name="Rounded Rectangle 174">
            <a:extLst>
              <a:ext uri="{FF2B5EF4-FFF2-40B4-BE49-F238E27FC236}">
                <a16:creationId xmlns:a16="http://schemas.microsoft.com/office/drawing/2014/main" id="{FFD239E3-36EB-7188-32D6-BD469CEA810E}"/>
              </a:ext>
            </a:extLst>
          </p:cNvPr>
          <p:cNvSpPr/>
          <p:nvPr/>
        </p:nvSpPr>
        <p:spPr>
          <a:xfrm>
            <a:off x="7237310" y="2441833"/>
            <a:ext cx="152370" cy="311904"/>
          </a:xfrm>
          <a:prstGeom prst="roundRect">
            <a:avLst/>
          </a:prstGeom>
          <a:noFill/>
          <a:ln w="12700" cap="rnd">
            <a:solidFill>
              <a:schemeClr val="bg1"/>
            </a:solidFill>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1600">
              <a:solidFill>
                <a:srgbClr val="FFFFFF"/>
              </a:solidFill>
              <a:latin typeface="Helvetica Neue Medium"/>
              <a:ea typeface="Helvetica Neue Medium"/>
              <a:cs typeface="Helvetica Neue Medium"/>
              <a:sym typeface="Helvetica Neue Medium"/>
            </a:endParaRPr>
          </a:p>
        </p:txBody>
      </p:sp>
      <p:pic>
        <p:nvPicPr>
          <p:cNvPr id="225" name="Graphic 224" descr="Circles with arrows outline">
            <a:extLst>
              <a:ext uri="{FF2B5EF4-FFF2-40B4-BE49-F238E27FC236}">
                <a16:creationId xmlns:a16="http://schemas.microsoft.com/office/drawing/2014/main" id="{371CA9E1-E70F-8A18-AB6A-6FCA49550B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18134" y="1143324"/>
            <a:ext cx="457200" cy="457200"/>
          </a:xfrm>
          <a:prstGeom prst="rect">
            <a:avLst/>
          </a:prstGeom>
        </p:spPr>
      </p:pic>
      <p:pic>
        <p:nvPicPr>
          <p:cNvPr id="11" name="Picture 10" descr="Icon&#10;&#10;Description automatically generated">
            <a:extLst>
              <a:ext uri="{FF2B5EF4-FFF2-40B4-BE49-F238E27FC236}">
                <a16:creationId xmlns:a16="http://schemas.microsoft.com/office/drawing/2014/main" id="{06046E8E-5897-B33C-3419-83B82F120C2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43845" y="5820801"/>
            <a:ext cx="511484" cy="421222"/>
          </a:xfrm>
          <a:prstGeom prst="rect">
            <a:avLst/>
          </a:prstGeom>
        </p:spPr>
      </p:pic>
      <p:pic>
        <p:nvPicPr>
          <p:cNvPr id="19" name="atrilyx-logo-horizontal-white-2.png" descr="atrilyx-logo-horizontal-white-2.png">
            <a:extLst>
              <a:ext uri="{FF2B5EF4-FFF2-40B4-BE49-F238E27FC236}">
                <a16:creationId xmlns:a16="http://schemas.microsoft.com/office/drawing/2014/main" id="{FD5D7935-3ADD-E598-25CC-620EECB31BDA}"/>
              </a:ext>
            </a:extLst>
          </p:cNvPr>
          <p:cNvPicPr>
            <a:picLocks noChangeAspect="1"/>
          </p:cNvPicPr>
          <p:nvPr/>
        </p:nvPicPr>
        <p:blipFill>
          <a:blip r:embed="rId7"/>
          <a:stretch>
            <a:fillRect/>
          </a:stretch>
        </p:blipFill>
        <p:spPr>
          <a:xfrm>
            <a:off x="9713227" y="933462"/>
            <a:ext cx="2297897" cy="884691"/>
          </a:xfrm>
          <a:prstGeom prst="rect">
            <a:avLst/>
          </a:prstGeom>
          <a:ln w="12700">
            <a:miter lim="400000"/>
          </a:ln>
        </p:spPr>
      </p:pic>
      <p:sp>
        <p:nvSpPr>
          <p:cNvPr id="20" name="Our Dashboard Atrilyx">
            <a:extLst>
              <a:ext uri="{FF2B5EF4-FFF2-40B4-BE49-F238E27FC236}">
                <a16:creationId xmlns:a16="http://schemas.microsoft.com/office/drawing/2014/main" id="{1636DF19-A8BF-0FC0-1B41-0729273F8471}"/>
              </a:ext>
            </a:extLst>
          </p:cNvPr>
          <p:cNvSpPr txBox="1"/>
          <p:nvPr/>
        </p:nvSpPr>
        <p:spPr>
          <a:xfrm>
            <a:off x="10040527" y="1838663"/>
            <a:ext cx="1844100" cy="20518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lvl1pPr algn="l">
              <a:defRPr sz="2100">
                <a:solidFill>
                  <a:srgbClr val="FFFFFF"/>
                </a:solidFill>
                <a:latin typeface="Work Sans Bold"/>
                <a:ea typeface="Work Sans Bold"/>
                <a:cs typeface="Work Sans Bold"/>
                <a:sym typeface="Work Sans Bold"/>
              </a:defRPr>
            </a:lvl1pPr>
          </a:lstStyle>
          <a:p>
            <a:r>
              <a:rPr lang="en-US" sz="1000"/>
              <a:t>Atrilyx Frontend application </a:t>
            </a:r>
            <a:endParaRPr sz="1000"/>
          </a:p>
        </p:txBody>
      </p:sp>
      <p:sp>
        <p:nvSpPr>
          <p:cNvPr id="24" name="Our Dashboard Atrilyx">
            <a:extLst>
              <a:ext uri="{FF2B5EF4-FFF2-40B4-BE49-F238E27FC236}">
                <a16:creationId xmlns:a16="http://schemas.microsoft.com/office/drawing/2014/main" id="{FCD5642E-C23B-9963-4AB7-C84C80180C71}"/>
              </a:ext>
            </a:extLst>
          </p:cNvPr>
          <p:cNvSpPr txBox="1"/>
          <p:nvPr/>
        </p:nvSpPr>
        <p:spPr>
          <a:xfrm>
            <a:off x="10356319" y="2467341"/>
            <a:ext cx="1844100" cy="20518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lvl1pPr algn="l">
              <a:defRPr sz="2100">
                <a:solidFill>
                  <a:srgbClr val="FFFFFF"/>
                </a:solidFill>
                <a:latin typeface="Work Sans Bold"/>
                <a:ea typeface="Work Sans Bold"/>
                <a:cs typeface="Work Sans Bold"/>
                <a:sym typeface="Work Sans Bold"/>
              </a:defRPr>
            </a:lvl1pPr>
          </a:lstStyle>
          <a:p>
            <a:r>
              <a:rPr lang="en-US" sz="1000" b="1">
                <a:latin typeface="Work Sans SemiBold" pitchFamily="2" charset="77"/>
              </a:rPr>
              <a:t>Client Facing APIS</a:t>
            </a:r>
            <a:endParaRPr sz="1000" b="1">
              <a:latin typeface="Work Sans SemiBold" pitchFamily="2" charset="77"/>
            </a:endParaRPr>
          </a:p>
        </p:txBody>
      </p:sp>
      <p:sp>
        <p:nvSpPr>
          <p:cNvPr id="27" name="TextBox 26">
            <a:extLst>
              <a:ext uri="{FF2B5EF4-FFF2-40B4-BE49-F238E27FC236}">
                <a16:creationId xmlns:a16="http://schemas.microsoft.com/office/drawing/2014/main" id="{A532E0AD-DBB1-0FC5-97F2-403AC9BEB2A3}"/>
              </a:ext>
            </a:extLst>
          </p:cNvPr>
          <p:cNvSpPr txBox="1"/>
          <p:nvPr/>
        </p:nvSpPr>
        <p:spPr>
          <a:xfrm>
            <a:off x="9681468" y="1853476"/>
            <a:ext cx="368247" cy="189796"/>
          </a:xfrm>
          <a:prstGeom prst="rect">
            <a:avLst/>
          </a:prstGeom>
          <a:noFill/>
          <a:ln w="12700" cap="rnd">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900" b="1">
                <a:solidFill>
                  <a:srgbClr val="BD0106"/>
                </a:solidFill>
                <a:latin typeface="Work Sans" pitchFamily="2" charset="77"/>
              </a:rPr>
              <a:t>9</a:t>
            </a:r>
            <a:endParaRPr lang="en-US" sz="1200" b="1">
              <a:solidFill>
                <a:srgbClr val="BD0106"/>
              </a:solidFill>
              <a:latin typeface="Work Sans" pitchFamily="2" charset="77"/>
              <a:sym typeface="Helvetica Neue"/>
            </a:endParaRPr>
          </a:p>
        </p:txBody>
      </p:sp>
      <p:sp>
        <p:nvSpPr>
          <p:cNvPr id="41" name="Rounded Rectangle 40">
            <a:extLst>
              <a:ext uri="{FF2B5EF4-FFF2-40B4-BE49-F238E27FC236}">
                <a16:creationId xmlns:a16="http://schemas.microsoft.com/office/drawing/2014/main" id="{C8824779-38F9-26CB-71BF-00C1C8B60780}"/>
              </a:ext>
            </a:extLst>
          </p:cNvPr>
          <p:cNvSpPr/>
          <p:nvPr/>
        </p:nvSpPr>
        <p:spPr>
          <a:xfrm>
            <a:off x="9791411" y="1796066"/>
            <a:ext cx="152370" cy="311904"/>
          </a:xfrm>
          <a:prstGeom prst="roundRect">
            <a:avLst/>
          </a:prstGeom>
          <a:noFill/>
          <a:ln w="12700" cap="rnd">
            <a:solidFill>
              <a:schemeClr val="bg1"/>
            </a:solidFill>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1600">
              <a:solidFill>
                <a:srgbClr val="FFFFFF"/>
              </a:solidFill>
              <a:latin typeface="Helvetica Neue Medium"/>
              <a:ea typeface="Helvetica Neue Medium"/>
              <a:cs typeface="Helvetica Neue Medium"/>
              <a:sym typeface="Helvetica Neue Medium"/>
            </a:endParaRPr>
          </a:p>
        </p:txBody>
      </p:sp>
      <p:sp>
        <p:nvSpPr>
          <p:cNvPr id="42" name="Line">
            <a:extLst>
              <a:ext uri="{FF2B5EF4-FFF2-40B4-BE49-F238E27FC236}">
                <a16:creationId xmlns:a16="http://schemas.microsoft.com/office/drawing/2014/main" id="{6D59A810-51A0-313F-28FC-0C9BC904E7D3}"/>
              </a:ext>
            </a:extLst>
          </p:cNvPr>
          <p:cNvSpPr/>
          <p:nvPr/>
        </p:nvSpPr>
        <p:spPr>
          <a:xfrm flipH="1" flipV="1">
            <a:off x="10909607" y="2109430"/>
            <a:ext cx="4030" cy="335950"/>
          </a:xfrm>
          <a:prstGeom prst="line">
            <a:avLst/>
          </a:prstGeom>
          <a:ln w="25400" cap="rnd">
            <a:solidFill>
              <a:srgbClr val="FFFFFF"/>
            </a:solidFill>
            <a:prstDash val="sysDash"/>
            <a:round/>
            <a:headEnd type="arrow"/>
          </a:ln>
        </p:spPr>
        <p:txBody>
          <a:bodyPr lIns="25400" tIns="25400" rIns="25400" bIns="25400" anchor="ctr"/>
          <a:lstStyle/>
          <a:p>
            <a:endParaRPr sz="900"/>
          </a:p>
        </p:txBody>
      </p:sp>
      <p:sp>
        <p:nvSpPr>
          <p:cNvPr id="43" name="TextBox 42">
            <a:extLst>
              <a:ext uri="{FF2B5EF4-FFF2-40B4-BE49-F238E27FC236}">
                <a16:creationId xmlns:a16="http://schemas.microsoft.com/office/drawing/2014/main" id="{3E23CC35-A3CA-0F7F-F46A-8AC679731694}"/>
              </a:ext>
            </a:extLst>
          </p:cNvPr>
          <p:cNvSpPr txBox="1"/>
          <p:nvPr/>
        </p:nvSpPr>
        <p:spPr>
          <a:xfrm>
            <a:off x="9980836" y="3194777"/>
            <a:ext cx="2069084" cy="34215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l">
              <a:buClr>
                <a:srgbClr val="BD0106"/>
              </a:buClr>
            </a:pPr>
            <a:r>
              <a:rPr lang="en-US" sz="750" dirty="0">
                <a:solidFill>
                  <a:schemeClr val="bg1"/>
                </a:solidFill>
                <a:latin typeface="Work Sans" pitchFamily="2" charset="77"/>
                <a:sym typeface="Helvetica Neue"/>
              </a:rPr>
              <a:t>User is </a:t>
            </a:r>
            <a:r>
              <a:rPr lang="en-US" sz="750" dirty="0">
                <a:solidFill>
                  <a:schemeClr val="bg1"/>
                </a:solidFill>
                <a:latin typeface="Work Sans" pitchFamily="2" charset="77"/>
              </a:rPr>
              <a:t>served an ad and they click on it</a:t>
            </a:r>
          </a:p>
          <a:p>
            <a:pPr algn="l">
              <a:buClr>
                <a:srgbClr val="BD0106"/>
              </a:buClr>
            </a:pPr>
            <a:endParaRPr lang="en-US" sz="750" dirty="0">
              <a:solidFill>
                <a:schemeClr val="bg1"/>
              </a:solidFill>
              <a:latin typeface="Work Sans" pitchFamily="2" charset="77"/>
            </a:endParaRPr>
          </a:p>
          <a:p>
            <a:pPr>
              <a:lnSpc>
                <a:spcPts val="0"/>
              </a:lnSpc>
              <a:buClr>
                <a:srgbClr val="BD0106"/>
              </a:buClr>
            </a:pPr>
            <a:endParaRPr lang="en-US" sz="750" dirty="0">
              <a:solidFill>
                <a:schemeClr val="bg1"/>
              </a:solidFill>
              <a:latin typeface="Work Sans" pitchFamily="2" charset="77"/>
            </a:endParaRPr>
          </a:p>
          <a:p>
            <a:pPr algn="l"/>
            <a:r>
              <a:rPr lang="en-US" sz="750" dirty="0">
                <a:solidFill>
                  <a:schemeClr val="bg1"/>
                </a:solidFill>
                <a:latin typeface="Work Sans" pitchFamily="2" charset="77"/>
                <a:sym typeface="Helvetica Neue"/>
              </a:rPr>
              <a:t>User is redirected to client website via our AiConnect pixel tracking platform </a:t>
            </a:r>
          </a:p>
          <a:p>
            <a:pPr algn="l"/>
            <a:endParaRPr lang="en-US" sz="750" dirty="0">
              <a:solidFill>
                <a:schemeClr val="bg1"/>
              </a:solidFill>
              <a:latin typeface="Work Sans" pitchFamily="2" charset="77"/>
              <a:sym typeface="Helvetica Neue"/>
            </a:endParaRPr>
          </a:p>
          <a:p>
            <a:pPr algn="l"/>
            <a:r>
              <a:rPr lang="en-US" sz="750" dirty="0">
                <a:solidFill>
                  <a:schemeClr val="bg1"/>
                </a:solidFill>
                <a:latin typeface="Work Sans" pitchFamily="2" charset="77"/>
              </a:rPr>
              <a:t>User Activity is tracked on the client website</a:t>
            </a:r>
          </a:p>
          <a:p>
            <a:pPr algn="l"/>
            <a:endParaRPr lang="en-US" sz="750" dirty="0">
              <a:solidFill>
                <a:schemeClr val="bg1"/>
              </a:solidFill>
              <a:latin typeface="Work Sans" pitchFamily="2" charset="77"/>
            </a:endParaRPr>
          </a:p>
          <a:p>
            <a:pPr algn="l"/>
            <a:r>
              <a:rPr lang="en-US" sz="750" dirty="0">
                <a:solidFill>
                  <a:schemeClr val="bg1"/>
                </a:solidFill>
                <a:latin typeface="Work Sans" pitchFamily="2" charset="77"/>
                <a:sym typeface="Helvetica Neue"/>
              </a:rPr>
              <a:t>Data is collected </a:t>
            </a:r>
            <a:r>
              <a:rPr lang="en-US" sz="750" dirty="0">
                <a:solidFill>
                  <a:schemeClr val="bg1"/>
                </a:solidFill>
                <a:latin typeface="Work Sans" pitchFamily="2" charset="77"/>
              </a:rPr>
              <a:t>in our Ai Analytics Platform </a:t>
            </a:r>
          </a:p>
          <a:p>
            <a:pPr algn="l"/>
            <a:endParaRPr lang="en-US" sz="750" dirty="0">
              <a:solidFill>
                <a:schemeClr val="bg1"/>
              </a:solidFill>
              <a:latin typeface="Work Sans" pitchFamily="2" charset="77"/>
            </a:endParaRPr>
          </a:p>
          <a:p>
            <a:pPr algn="l"/>
            <a:r>
              <a:rPr lang="en-US" sz="750" dirty="0">
                <a:solidFill>
                  <a:schemeClr val="bg1"/>
                </a:solidFill>
                <a:latin typeface="Work Sans" pitchFamily="2" charset="77"/>
                <a:sym typeface="Helvetica Neue"/>
              </a:rPr>
              <a:t>Visitor Logs are passed through to ou</a:t>
            </a:r>
            <a:r>
              <a:rPr lang="en-US" sz="750" dirty="0">
                <a:solidFill>
                  <a:schemeClr val="bg1"/>
                </a:solidFill>
                <a:latin typeface="Work Sans" pitchFamily="2" charset="77"/>
              </a:rPr>
              <a:t>r identity provider to give us an anonymous household ID </a:t>
            </a:r>
          </a:p>
          <a:p>
            <a:pPr algn="l"/>
            <a:endParaRPr lang="en-US" sz="750" dirty="0">
              <a:solidFill>
                <a:schemeClr val="bg1"/>
              </a:solidFill>
              <a:latin typeface="Work Sans" pitchFamily="2" charset="77"/>
            </a:endParaRPr>
          </a:p>
          <a:p>
            <a:pPr algn="l"/>
            <a:r>
              <a:rPr lang="en-US" sz="750" dirty="0">
                <a:solidFill>
                  <a:schemeClr val="bg1"/>
                </a:solidFill>
                <a:latin typeface="Work Sans" pitchFamily="2" charset="77"/>
                <a:sym typeface="Helvetica Neue"/>
              </a:rPr>
              <a:t>Ad Network Data is pulled into data warehouse via API or flat file</a:t>
            </a:r>
          </a:p>
          <a:p>
            <a:pPr algn="l"/>
            <a:endParaRPr lang="en-US" sz="750" dirty="0">
              <a:solidFill>
                <a:schemeClr val="bg1"/>
              </a:solidFill>
              <a:latin typeface="Work Sans" pitchFamily="2" charset="77"/>
              <a:sym typeface="Helvetica Neue"/>
            </a:endParaRPr>
          </a:p>
          <a:p>
            <a:pPr algn="l"/>
            <a:r>
              <a:rPr lang="en-US" sz="750" dirty="0">
                <a:solidFill>
                  <a:schemeClr val="bg1"/>
                </a:solidFill>
                <a:latin typeface="Work Sans" pitchFamily="2" charset="77"/>
              </a:rPr>
              <a:t>Data is collated into reporting tables </a:t>
            </a:r>
          </a:p>
          <a:p>
            <a:pPr algn="l"/>
            <a:endParaRPr lang="en-US" sz="750" dirty="0">
              <a:solidFill>
                <a:schemeClr val="bg1"/>
              </a:solidFill>
              <a:latin typeface="Work Sans" pitchFamily="2" charset="77"/>
            </a:endParaRPr>
          </a:p>
          <a:p>
            <a:pPr algn="l"/>
            <a:r>
              <a:rPr lang="en-US" sz="750" dirty="0">
                <a:solidFill>
                  <a:schemeClr val="bg1"/>
                </a:solidFill>
                <a:latin typeface="Work Sans" pitchFamily="2" charset="77"/>
                <a:sym typeface="Helvetica Neue"/>
              </a:rPr>
              <a:t>Web tracking data is matched to n</a:t>
            </a:r>
            <a:r>
              <a:rPr lang="en-US" sz="750" dirty="0">
                <a:solidFill>
                  <a:schemeClr val="bg1"/>
                </a:solidFill>
                <a:latin typeface="Work Sans" pitchFamily="2" charset="77"/>
              </a:rPr>
              <a:t>etwork reports for reporting and attribution modeling </a:t>
            </a:r>
          </a:p>
          <a:p>
            <a:pPr algn="l"/>
            <a:endParaRPr lang="en-US" sz="750" dirty="0">
              <a:solidFill>
                <a:schemeClr val="bg1"/>
              </a:solidFill>
              <a:latin typeface="Work Sans" pitchFamily="2" charset="77"/>
            </a:endParaRPr>
          </a:p>
          <a:p>
            <a:pPr algn="l"/>
            <a:r>
              <a:rPr lang="en-US" sz="750" dirty="0">
                <a:solidFill>
                  <a:schemeClr val="bg1"/>
                </a:solidFill>
                <a:latin typeface="Work Sans" pitchFamily="2" charset="77"/>
                <a:sym typeface="Helvetica Neue"/>
              </a:rPr>
              <a:t>Client facing web appli</a:t>
            </a:r>
            <a:r>
              <a:rPr lang="en-US" sz="750" dirty="0">
                <a:solidFill>
                  <a:schemeClr val="bg1"/>
                </a:solidFill>
                <a:latin typeface="Work Sans" pitchFamily="2" charset="77"/>
              </a:rPr>
              <a:t>cation with charts, report tables etc. surfaced the data to </a:t>
            </a:r>
          </a:p>
          <a:p>
            <a:pPr algn="l"/>
            <a:r>
              <a:rPr lang="en-US" sz="750" dirty="0">
                <a:solidFill>
                  <a:schemeClr val="bg1"/>
                </a:solidFill>
                <a:latin typeface="Work Sans" pitchFamily="2" charset="77"/>
              </a:rPr>
              <a:t>the end user</a:t>
            </a:r>
          </a:p>
          <a:p>
            <a:pPr algn="l"/>
            <a:endParaRPr lang="en-US" sz="750" dirty="0">
              <a:solidFill>
                <a:schemeClr val="bg1"/>
              </a:solidFill>
              <a:latin typeface="Work Sans Light" pitchFamily="2" charset="77"/>
            </a:endParaRPr>
          </a:p>
          <a:p>
            <a:pPr algn="l">
              <a:lnSpc>
                <a:spcPct val="150000"/>
              </a:lnSpc>
            </a:pPr>
            <a:endParaRPr lang="en-US" sz="600" dirty="0">
              <a:solidFill>
                <a:schemeClr val="bg1"/>
              </a:solidFill>
              <a:latin typeface="Work Sans Light" pitchFamily="2" charset="77"/>
            </a:endParaRPr>
          </a:p>
        </p:txBody>
      </p:sp>
      <p:sp>
        <p:nvSpPr>
          <p:cNvPr id="44" name="Rounded Rectangle 43">
            <a:extLst>
              <a:ext uri="{FF2B5EF4-FFF2-40B4-BE49-F238E27FC236}">
                <a16:creationId xmlns:a16="http://schemas.microsoft.com/office/drawing/2014/main" id="{6BFFA43A-AF3A-F0E2-97EA-9AE9C27A0546}"/>
              </a:ext>
            </a:extLst>
          </p:cNvPr>
          <p:cNvSpPr/>
          <p:nvPr/>
        </p:nvSpPr>
        <p:spPr>
          <a:xfrm>
            <a:off x="9667803" y="4535366"/>
            <a:ext cx="2419043" cy="329168"/>
          </a:xfrm>
          <a:prstGeom prst="roundRect">
            <a:avLst/>
          </a:prstGeom>
          <a:noFill/>
          <a:ln w="158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1600">
              <a:solidFill>
                <a:srgbClr val="FFFFFF"/>
              </a:solidFill>
              <a:latin typeface="Helvetica Neue Medium"/>
              <a:ea typeface="Helvetica Neue Medium"/>
              <a:cs typeface="Helvetica Neue Medium"/>
              <a:sym typeface="Helvetica Neue Medium"/>
            </a:endParaRPr>
          </a:p>
        </p:txBody>
      </p:sp>
      <p:sp>
        <p:nvSpPr>
          <p:cNvPr id="45" name="TextBox 44">
            <a:extLst>
              <a:ext uri="{FF2B5EF4-FFF2-40B4-BE49-F238E27FC236}">
                <a16:creationId xmlns:a16="http://schemas.microsoft.com/office/drawing/2014/main" id="{A9964207-A0FD-4A35-0B00-1377E8AC571C}"/>
              </a:ext>
            </a:extLst>
          </p:cNvPr>
          <p:cNvSpPr txBox="1"/>
          <p:nvPr/>
        </p:nvSpPr>
        <p:spPr>
          <a:xfrm>
            <a:off x="9670061" y="3182067"/>
            <a:ext cx="46578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lnSpc>
                <a:spcPts val="1400"/>
              </a:lnSpc>
            </a:pPr>
            <a:r>
              <a:rPr lang="en-US" sz="1000" b="1">
                <a:solidFill>
                  <a:srgbClr val="BD0106"/>
                </a:solidFill>
                <a:latin typeface="Work Sans" pitchFamily="2" charset="77"/>
                <a:sym typeface="Helvetica Neue"/>
              </a:rPr>
              <a:t>1.</a:t>
            </a:r>
          </a:p>
        </p:txBody>
      </p:sp>
      <p:sp>
        <p:nvSpPr>
          <p:cNvPr id="46" name="TextBox 45">
            <a:extLst>
              <a:ext uri="{FF2B5EF4-FFF2-40B4-BE49-F238E27FC236}">
                <a16:creationId xmlns:a16="http://schemas.microsoft.com/office/drawing/2014/main" id="{624CDBD8-DC17-337A-E835-2D9AD8AD79D0}"/>
              </a:ext>
            </a:extLst>
          </p:cNvPr>
          <p:cNvSpPr txBox="1"/>
          <p:nvPr/>
        </p:nvSpPr>
        <p:spPr>
          <a:xfrm>
            <a:off x="9670061" y="3404289"/>
            <a:ext cx="46578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lnSpc>
                <a:spcPts val="1400"/>
              </a:lnSpc>
            </a:pPr>
            <a:r>
              <a:rPr lang="en-US" sz="1000" b="1">
                <a:solidFill>
                  <a:srgbClr val="BD0106"/>
                </a:solidFill>
                <a:latin typeface="Work Sans" pitchFamily="2" charset="77"/>
              </a:rPr>
              <a:t>2</a:t>
            </a:r>
            <a:r>
              <a:rPr lang="en-US" sz="1000" b="1">
                <a:solidFill>
                  <a:srgbClr val="BD0106"/>
                </a:solidFill>
                <a:latin typeface="Work Sans" pitchFamily="2" charset="77"/>
                <a:sym typeface="Helvetica Neue"/>
              </a:rPr>
              <a:t>.</a:t>
            </a:r>
          </a:p>
        </p:txBody>
      </p:sp>
      <p:sp>
        <p:nvSpPr>
          <p:cNvPr id="47" name="TextBox 46">
            <a:extLst>
              <a:ext uri="{FF2B5EF4-FFF2-40B4-BE49-F238E27FC236}">
                <a16:creationId xmlns:a16="http://schemas.microsoft.com/office/drawing/2014/main" id="{B65E012B-ADCD-ADDA-A2DA-CFC5652D8D58}"/>
              </a:ext>
            </a:extLst>
          </p:cNvPr>
          <p:cNvSpPr txBox="1"/>
          <p:nvPr/>
        </p:nvSpPr>
        <p:spPr>
          <a:xfrm>
            <a:off x="9670061" y="3746863"/>
            <a:ext cx="46578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lnSpc>
                <a:spcPts val="1400"/>
              </a:lnSpc>
            </a:pPr>
            <a:r>
              <a:rPr lang="en-US" sz="1000" b="1">
                <a:solidFill>
                  <a:srgbClr val="BD0106"/>
                </a:solidFill>
                <a:latin typeface="Work Sans" pitchFamily="2" charset="77"/>
              </a:rPr>
              <a:t>3</a:t>
            </a:r>
            <a:r>
              <a:rPr lang="en-US" sz="1000" b="1">
                <a:solidFill>
                  <a:srgbClr val="BD0106"/>
                </a:solidFill>
                <a:latin typeface="Work Sans" pitchFamily="2" charset="77"/>
                <a:sym typeface="Helvetica Neue"/>
              </a:rPr>
              <a:t>.</a:t>
            </a:r>
          </a:p>
        </p:txBody>
      </p:sp>
      <p:sp>
        <p:nvSpPr>
          <p:cNvPr id="48" name="TextBox 47">
            <a:extLst>
              <a:ext uri="{FF2B5EF4-FFF2-40B4-BE49-F238E27FC236}">
                <a16:creationId xmlns:a16="http://schemas.microsoft.com/office/drawing/2014/main" id="{54F60F94-6E53-C3AB-47C0-2C9782A2BC82}"/>
              </a:ext>
            </a:extLst>
          </p:cNvPr>
          <p:cNvSpPr txBox="1"/>
          <p:nvPr/>
        </p:nvSpPr>
        <p:spPr>
          <a:xfrm>
            <a:off x="9670061" y="4089437"/>
            <a:ext cx="46578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lnSpc>
                <a:spcPts val="1400"/>
              </a:lnSpc>
            </a:pPr>
            <a:r>
              <a:rPr lang="en-US" sz="1000" b="1">
                <a:solidFill>
                  <a:srgbClr val="BD0106"/>
                </a:solidFill>
                <a:latin typeface="Work Sans" pitchFamily="2" charset="77"/>
                <a:sym typeface="Helvetica Neue"/>
              </a:rPr>
              <a:t>4.</a:t>
            </a:r>
          </a:p>
        </p:txBody>
      </p:sp>
      <p:sp>
        <p:nvSpPr>
          <p:cNvPr id="52" name="TextBox 51">
            <a:extLst>
              <a:ext uri="{FF2B5EF4-FFF2-40B4-BE49-F238E27FC236}">
                <a16:creationId xmlns:a16="http://schemas.microsoft.com/office/drawing/2014/main" id="{9048DF75-8EC1-E29F-26DD-D47D76FE4462}"/>
              </a:ext>
            </a:extLst>
          </p:cNvPr>
          <p:cNvSpPr txBox="1"/>
          <p:nvPr/>
        </p:nvSpPr>
        <p:spPr>
          <a:xfrm>
            <a:off x="9670061" y="4432011"/>
            <a:ext cx="46578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lnSpc>
                <a:spcPts val="1400"/>
              </a:lnSpc>
            </a:pPr>
            <a:r>
              <a:rPr lang="en-US" sz="1000" b="1">
                <a:solidFill>
                  <a:srgbClr val="BD0106"/>
                </a:solidFill>
                <a:latin typeface="Work Sans" pitchFamily="2" charset="77"/>
                <a:sym typeface="Helvetica Neue"/>
              </a:rPr>
              <a:t>5.</a:t>
            </a:r>
          </a:p>
        </p:txBody>
      </p:sp>
      <p:sp>
        <p:nvSpPr>
          <p:cNvPr id="53" name="TextBox 52">
            <a:extLst>
              <a:ext uri="{FF2B5EF4-FFF2-40B4-BE49-F238E27FC236}">
                <a16:creationId xmlns:a16="http://schemas.microsoft.com/office/drawing/2014/main" id="{D58EF90F-7CEB-0F06-1916-3AC1B836D4DB}"/>
              </a:ext>
            </a:extLst>
          </p:cNvPr>
          <p:cNvSpPr txBox="1"/>
          <p:nvPr/>
        </p:nvSpPr>
        <p:spPr>
          <a:xfrm>
            <a:off x="9670061" y="4893764"/>
            <a:ext cx="46578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lnSpc>
                <a:spcPts val="1400"/>
              </a:lnSpc>
            </a:pPr>
            <a:r>
              <a:rPr lang="en-US" sz="1000" b="1">
                <a:solidFill>
                  <a:srgbClr val="BD0106"/>
                </a:solidFill>
                <a:latin typeface="Work Sans" pitchFamily="2" charset="77"/>
              </a:rPr>
              <a:t>6</a:t>
            </a:r>
            <a:r>
              <a:rPr lang="en-US" sz="1000" b="1">
                <a:solidFill>
                  <a:srgbClr val="BD0106"/>
                </a:solidFill>
                <a:latin typeface="Work Sans" pitchFamily="2" charset="77"/>
                <a:sym typeface="Helvetica Neue"/>
              </a:rPr>
              <a:t>.</a:t>
            </a:r>
          </a:p>
        </p:txBody>
      </p:sp>
      <p:sp>
        <p:nvSpPr>
          <p:cNvPr id="55" name="TextBox 54">
            <a:extLst>
              <a:ext uri="{FF2B5EF4-FFF2-40B4-BE49-F238E27FC236}">
                <a16:creationId xmlns:a16="http://schemas.microsoft.com/office/drawing/2014/main" id="{6052FF81-69FF-2341-266E-AAAF234B820E}"/>
              </a:ext>
            </a:extLst>
          </p:cNvPr>
          <p:cNvSpPr txBox="1"/>
          <p:nvPr/>
        </p:nvSpPr>
        <p:spPr>
          <a:xfrm>
            <a:off x="9670061" y="5235305"/>
            <a:ext cx="46578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lnSpc>
                <a:spcPts val="1400"/>
              </a:lnSpc>
            </a:pPr>
            <a:r>
              <a:rPr lang="en-US" sz="1000" b="1">
                <a:solidFill>
                  <a:srgbClr val="BD0106"/>
                </a:solidFill>
                <a:latin typeface="Work Sans" pitchFamily="2" charset="77"/>
              </a:rPr>
              <a:t>7</a:t>
            </a:r>
            <a:r>
              <a:rPr lang="en-US" sz="1000" b="1">
                <a:solidFill>
                  <a:srgbClr val="BD0106"/>
                </a:solidFill>
                <a:latin typeface="Work Sans" pitchFamily="2" charset="77"/>
                <a:sym typeface="Helvetica Neue"/>
              </a:rPr>
              <a:t>.</a:t>
            </a:r>
          </a:p>
        </p:txBody>
      </p:sp>
      <p:sp>
        <p:nvSpPr>
          <p:cNvPr id="56" name="TextBox 55">
            <a:extLst>
              <a:ext uri="{FF2B5EF4-FFF2-40B4-BE49-F238E27FC236}">
                <a16:creationId xmlns:a16="http://schemas.microsoft.com/office/drawing/2014/main" id="{8F875E12-114A-BA12-0CE0-7C6577922CAA}"/>
              </a:ext>
            </a:extLst>
          </p:cNvPr>
          <p:cNvSpPr txBox="1"/>
          <p:nvPr/>
        </p:nvSpPr>
        <p:spPr>
          <a:xfrm>
            <a:off x="9670061" y="5467514"/>
            <a:ext cx="46578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lnSpc>
                <a:spcPts val="1400"/>
              </a:lnSpc>
            </a:pPr>
            <a:r>
              <a:rPr lang="en-US" sz="1000" b="1">
                <a:solidFill>
                  <a:srgbClr val="BD0106"/>
                </a:solidFill>
                <a:latin typeface="Work Sans" pitchFamily="2" charset="77"/>
                <a:sym typeface="Helvetica Neue"/>
              </a:rPr>
              <a:t>8.</a:t>
            </a:r>
          </a:p>
        </p:txBody>
      </p:sp>
      <p:sp>
        <p:nvSpPr>
          <p:cNvPr id="57" name="TextBox 56">
            <a:extLst>
              <a:ext uri="{FF2B5EF4-FFF2-40B4-BE49-F238E27FC236}">
                <a16:creationId xmlns:a16="http://schemas.microsoft.com/office/drawing/2014/main" id="{5295C998-A57E-C9DA-6F9D-6C6F8303C4D9}"/>
              </a:ext>
            </a:extLst>
          </p:cNvPr>
          <p:cNvSpPr txBox="1"/>
          <p:nvPr/>
        </p:nvSpPr>
        <p:spPr>
          <a:xfrm>
            <a:off x="9670061" y="5924216"/>
            <a:ext cx="46578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lnSpc>
                <a:spcPts val="1400"/>
              </a:lnSpc>
            </a:pPr>
            <a:r>
              <a:rPr lang="en-US" sz="1000" b="1">
                <a:solidFill>
                  <a:srgbClr val="BD0106"/>
                </a:solidFill>
                <a:latin typeface="Work Sans" pitchFamily="2" charset="77"/>
              </a:rPr>
              <a:t>9</a:t>
            </a:r>
            <a:r>
              <a:rPr lang="en-US" sz="1000" b="1">
                <a:solidFill>
                  <a:srgbClr val="BD0106"/>
                </a:solidFill>
                <a:latin typeface="Work Sans" pitchFamily="2" charset="77"/>
                <a:sym typeface="Helvetica Neue"/>
              </a:rPr>
              <a:t>.</a:t>
            </a:r>
          </a:p>
        </p:txBody>
      </p:sp>
      <p:sp>
        <p:nvSpPr>
          <p:cNvPr id="58" name="Our Dashboard Atrilyx">
            <a:extLst>
              <a:ext uri="{FF2B5EF4-FFF2-40B4-BE49-F238E27FC236}">
                <a16:creationId xmlns:a16="http://schemas.microsoft.com/office/drawing/2014/main" id="{C0196717-598E-FC07-EA7C-C810FE06D2B6}"/>
              </a:ext>
            </a:extLst>
          </p:cNvPr>
          <p:cNvSpPr txBox="1"/>
          <p:nvPr/>
        </p:nvSpPr>
        <p:spPr>
          <a:xfrm>
            <a:off x="10798863" y="3005130"/>
            <a:ext cx="299334" cy="20518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lvl1pPr algn="l">
              <a:defRPr sz="2100">
                <a:solidFill>
                  <a:srgbClr val="FFFFFF"/>
                </a:solidFill>
                <a:latin typeface="Work Sans Bold"/>
                <a:ea typeface="Work Sans Bold"/>
                <a:cs typeface="Work Sans Bold"/>
                <a:sym typeface="Work Sans Bold"/>
              </a:defRPr>
            </a:lvl1pPr>
          </a:lstStyle>
          <a:p>
            <a:r>
              <a:rPr lang="en-US" sz="1000">
                <a:latin typeface="Work Sans Light" pitchFamily="2" charset="77"/>
              </a:rPr>
              <a:t>Key</a:t>
            </a:r>
            <a:endParaRPr sz="1000">
              <a:latin typeface="Work Sans Light" pitchFamily="2" charset="77"/>
            </a:endParaRPr>
          </a:p>
        </p:txBody>
      </p:sp>
      <p:sp>
        <p:nvSpPr>
          <p:cNvPr id="59" name="Line">
            <a:extLst>
              <a:ext uri="{FF2B5EF4-FFF2-40B4-BE49-F238E27FC236}">
                <a16:creationId xmlns:a16="http://schemas.microsoft.com/office/drawing/2014/main" id="{F4C31A0F-5E2D-6AAE-8A44-0085405A2067}"/>
              </a:ext>
            </a:extLst>
          </p:cNvPr>
          <p:cNvSpPr/>
          <p:nvPr/>
        </p:nvSpPr>
        <p:spPr>
          <a:xfrm>
            <a:off x="10546434" y="3207436"/>
            <a:ext cx="782926" cy="1"/>
          </a:xfrm>
          <a:prstGeom prst="line">
            <a:avLst/>
          </a:prstGeom>
          <a:ln w="12700" cap="rnd">
            <a:solidFill>
              <a:srgbClr val="FFFFFF"/>
            </a:solidFill>
            <a:miter lim="400000"/>
          </a:ln>
        </p:spPr>
        <p:txBody>
          <a:bodyPr lIns="25400" tIns="25400" rIns="25400" bIns="25400" anchor="ctr"/>
          <a:lstStyle/>
          <a:p>
            <a:endParaRPr sz="900"/>
          </a:p>
        </p:txBody>
      </p:sp>
      <p:sp>
        <p:nvSpPr>
          <p:cNvPr id="9" name="Line">
            <a:extLst>
              <a:ext uri="{FF2B5EF4-FFF2-40B4-BE49-F238E27FC236}">
                <a16:creationId xmlns:a16="http://schemas.microsoft.com/office/drawing/2014/main" id="{6D58A3A5-8199-28D0-22CF-51EC67B94133}"/>
              </a:ext>
            </a:extLst>
          </p:cNvPr>
          <p:cNvSpPr/>
          <p:nvPr/>
        </p:nvSpPr>
        <p:spPr>
          <a:xfrm>
            <a:off x="7261162" y="4667347"/>
            <a:ext cx="2283601" cy="8962"/>
          </a:xfrm>
          <a:prstGeom prst="line">
            <a:avLst/>
          </a:prstGeom>
          <a:ln w="25400" cap="rnd">
            <a:solidFill>
              <a:srgbClr val="FFFFFF"/>
            </a:solidFill>
            <a:prstDash val="sysDash"/>
            <a:miter lim="400000"/>
            <a:headEnd type="arrow"/>
            <a:tailEnd type="none"/>
          </a:ln>
        </p:spPr>
        <p:txBody>
          <a:bodyPr lIns="25400" tIns="25400" rIns="25400" bIns="25400" anchor="ctr"/>
          <a:lstStyle/>
          <a:p>
            <a:endParaRPr sz="900"/>
          </a:p>
        </p:txBody>
      </p:sp>
      <p:sp>
        <p:nvSpPr>
          <p:cNvPr id="10" name="Line">
            <a:extLst>
              <a:ext uri="{FF2B5EF4-FFF2-40B4-BE49-F238E27FC236}">
                <a16:creationId xmlns:a16="http://schemas.microsoft.com/office/drawing/2014/main" id="{8588ED65-D8DC-3410-DC79-4AD51DF090C0}"/>
              </a:ext>
            </a:extLst>
          </p:cNvPr>
          <p:cNvSpPr/>
          <p:nvPr/>
        </p:nvSpPr>
        <p:spPr>
          <a:xfrm>
            <a:off x="6594324" y="5381250"/>
            <a:ext cx="5263" cy="251873"/>
          </a:xfrm>
          <a:prstGeom prst="line">
            <a:avLst/>
          </a:prstGeom>
          <a:ln w="25400" cap="rnd">
            <a:solidFill>
              <a:srgbClr val="FFFFFF"/>
            </a:solidFill>
            <a:prstDash val="sysDash"/>
            <a:miter lim="400000"/>
            <a:headEnd type="arrow"/>
          </a:ln>
        </p:spPr>
        <p:txBody>
          <a:bodyPr lIns="25400" tIns="25400" rIns="25400" bIns="25400" anchor="ctr"/>
          <a:lstStyle/>
          <a:p>
            <a:endParaRPr sz="900"/>
          </a:p>
        </p:txBody>
      </p:sp>
      <p:sp>
        <p:nvSpPr>
          <p:cNvPr id="12" name="Line">
            <a:extLst>
              <a:ext uri="{FF2B5EF4-FFF2-40B4-BE49-F238E27FC236}">
                <a16:creationId xmlns:a16="http://schemas.microsoft.com/office/drawing/2014/main" id="{62117B81-FCD1-0BC3-F5C8-D060BE0071BC}"/>
              </a:ext>
            </a:extLst>
          </p:cNvPr>
          <p:cNvSpPr/>
          <p:nvPr/>
        </p:nvSpPr>
        <p:spPr>
          <a:xfrm>
            <a:off x="1081636" y="4432010"/>
            <a:ext cx="297996" cy="0"/>
          </a:xfrm>
          <a:prstGeom prst="line">
            <a:avLst/>
          </a:prstGeom>
          <a:ln w="25400" cap="rnd">
            <a:solidFill>
              <a:srgbClr val="FFFFFF"/>
            </a:solidFill>
            <a:miter lim="400000"/>
            <a:tailEnd type="none"/>
          </a:ln>
        </p:spPr>
        <p:txBody>
          <a:bodyPr lIns="25400" tIns="25400" rIns="25400" bIns="25400" anchor="ctr"/>
          <a:lstStyle/>
          <a:p>
            <a:endParaRPr sz="900"/>
          </a:p>
        </p:txBody>
      </p:sp>
      <p:pic>
        <p:nvPicPr>
          <p:cNvPr id="16" name="Picture 15" descr="A black and white sign&#10;&#10;Description automatically generated with low confidence">
            <a:extLst>
              <a:ext uri="{FF2B5EF4-FFF2-40B4-BE49-F238E27FC236}">
                <a16:creationId xmlns:a16="http://schemas.microsoft.com/office/drawing/2014/main" id="{95E5D4BD-0B55-AA89-86F2-F0C54A41417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2169" y="2387017"/>
            <a:ext cx="1023889" cy="230515"/>
          </a:xfrm>
          <a:prstGeom prst="rect">
            <a:avLst/>
          </a:prstGeom>
        </p:spPr>
      </p:pic>
      <p:sp>
        <p:nvSpPr>
          <p:cNvPr id="4" name="TextBox 3">
            <a:extLst>
              <a:ext uri="{FF2B5EF4-FFF2-40B4-BE49-F238E27FC236}">
                <a16:creationId xmlns:a16="http://schemas.microsoft.com/office/drawing/2014/main" id="{5BA3D655-7848-6965-1C4C-E43C21E25255}"/>
              </a:ext>
            </a:extLst>
          </p:cNvPr>
          <p:cNvSpPr txBox="1"/>
          <p:nvPr/>
        </p:nvSpPr>
        <p:spPr>
          <a:xfrm>
            <a:off x="9338391" y="70587"/>
            <a:ext cx="2664308" cy="369332"/>
          </a:xfrm>
          <a:prstGeom prst="rect">
            <a:avLst/>
          </a:prstGeom>
          <a:noFill/>
        </p:spPr>
        <p:txBody>
          <a:bodyPr wrap="square" rtlCol="0">
            <a:spAutoFit/>
          </a:bodyPr>
          <a:lstStyle/>
          <a:p>
            <a:pPr algn="r"/>
            <a:r>
              <a:rPr lang="en-US" dirty="0">
                <a:solidFill>
                  <a:schemeClr val="bg1"/>
                </a:solidFill>
              </a:rPr>
              <a:t>Atrilyx Data Flow</a:t>
            </a:r>
          </a:p>
        </p:txBody>
      </p:sp>
    </p:spTree>
    <p:extLst>
      <p:ext uri="{BB962C8B-B14F-4D97-AF65-F5344CB8AC3E}">
        <p14:creationId xmlns:p14="http://schemas.microsoft.com/office/powerpoint/2010/main" val="25426145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SemiBold" pitchFamily="2" charset="77"/>
            </a:endParaRPr>
          </a:p>
        </p:txBody>
      </p:sp>
      <p:sp>
        <p:nvSpPr>
          <p:cNvPr id="27" name="Freeform: Shape 26">
            <a:extLst>
              <a:ext uri="{FF2B5EF4-FFF2-40B4-BE49-F238E27FC236}">
                <a16:creationId xmlns:a16="http://schemas.microsoft.com/office/drawing/2014/main" id="{10BCDCE7-03A4-438B-9B4A-0F5E37C4C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latin typeface="Montserrat SemiBold" pitchFamily="2" charset="77"/>
            </a:endParaRPr>
          </a:p>
        </p:txBody>
      </p:sp>
      <p:sp>
        <p:nvSpPr>
          <p:cNvPr id="4" name="Title 3">
            <a:extLst>
              <a:ext uri="{FF2B5EF4-FFF2-40B4-BE49-F238E27FC236}">
                <a16:creationId xmlns:a16="http://schemas.microsoft.com/office/drawing/2014/main" id="{21BEE82A-4F46-418D-8B91-A45A0CD7541F}"/>
              </a:ext>
            </a:extLst>
          </p:cNvPr>
          <p:cNvSpPr>
            <a:spLocks noGrp="1"/>
          </p:cNvSpPr>
          <p:nvPr>
            <p:ph type="title"/>
          </p:nvPr>
        </p:nvSpPr>
        <p:spPr>
          <a:xfrm>
            <a:off x="5200441" y="4139080"/>
            <a:ext cx="6757415" cy="1748006"/>
          </a:xfrm>
        </p:spPr>
        <p:txBody>
          <a:bodyPr vert="horz" lIns="91440" tIns="45720" rIns="91440" bIns="45720" rtlCol="0" anchor="t">
            <a:normAutofit/>
          </a:bodyPr>
          <a:lstStyle/>
          <a:p>
            <a:pPr algn="ctr"/>
            <a:r>
              <a:rPr lang="en-US" sz="4400" b="1" dirty="0">
                <a:latin typeface="Montserrat SemiBold" pitchFamily="2" charset="77"/>
              </a:rPr>
              <a:t>Atrilyx </a:t>
            </a:r>
            <a:br>
              <a:rPr lang="en-US" sz="4400" b="1" dirty="0">
                <a:latin typeface="Montserrat SemiBold" pitchFamily="2" charset="77"/>
              </a:rPr>
            </a:br>
            <a:r>
              <a:rPr lang="en-US" sz="4400" b="1" dirty="0">
                <a:latin typeface="Montserrat SemiBold" pitchFamily="2" charset="77"/>
              </a:rPr>
              <a:t>CALL TRACKING </a:t>
            </a:r>
          </a:p>
        </p:txBody>
      </p:sp>
      <p:pic>
        <p:nvPicPr>
          <p:cNvPr id="3" name="Graphic 2">
            <a:extLst>
              <a:ext uri="{FF2B5EF4-FFF2-40B4-BE49-F238E27FC236}">
                <a16:creationId xmlns:a16="http://schemas.microsoft.com/office/drawing/2014/main" id="{CC6275EA-08F4-4C43-A3E8-6DE4B423BE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9207" y="3641576"/>
            <a:ext cx="2964704" cy="727450"/>
          </a:xfrm>
          <a:prstGeom prst="rect">
            <a:avLst/>
          </a:prstGeom>
        </p:spPr>
      </p:pic>
    </p:spTree>
    <p:extLst>
      <p:ext uri="{BB962C8B-B14F-4D97-AF65-F5344CB8AC3E}">
        <p14:creationId xmlns:p14="http://schemas.microsoft.com/office/powerpoint/2010/main" val="3163062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pic>
        <p:nvPicPr>
          <p:cNvPr id="1160" name="Google Shape;1160;p177"/>
          <p:cNvPicPr preferRelativeResize="0"/>
          <p:nvPr/>
        </p:nvPicPr>
        <p:blipFill rotWithShape="1">
          <a:blip r:embed="rId3">
            <a:alphaModFix/>
          </a:blip>
          <a:srcRect r="57804"/>
          <a:stretch/>
        </p:blipFill>
        <p:spPr>
          <a:xfrm>
            <a:off x="0" y="0"/>
            <a:ext cx="3988200" cy="6858000"/>
          </a:xfrm>
          <a:prstGeom prst="rect">
            <a:avLst/>
          </a:prstGeom>
          <a:gradFill>
            <a:gsLst>
              <a:gs pos="0">
                <a:srgbClr val="000000">
                  <a:alpha val="40000"/>
                </a:srgbClr>
              </a:gs>
              <a:gs pos="99000">
                <a:srgbClr val="000000">
                  <a:alpha val="20000"/>
                </a:srgbClr>
              </a:gs>
              <a:gs pos="100000">
                <a:srgbClr val="000000">
                  <a:alpha val="20000"/>
                </a:srgbClr>
              </a:gs>
            </a:gsLst>
            <a:lin ang="5400012" scaled="0"/>
          </a:gradFill>
          <a:ln>
            <a:noFill/>
          </a:ln>
        </p:spPr>
      </p:pic>
      <p:sp>
        <p:nvSpPr>
          <p:cNvPr id="1161" name="Google Shape;1161;p177"/>
          <p:cNvSpPr txBox="1">
            <a:spLocks noGrp="1"/>
          </p:cNvSpPr>
          <p:nvPr>
            <p:ph type="title"/>
          </p:nvPr>
        </p:nvSpPr>
        <p:spPr>
          <a:xfrm>
            <a:off x="4493541" y="330764"/>
            <a:ext cx="4873096" cy="861774"/>
          </a:xfrm>
          <a:prstGeom prst="rect">
            <a:avLst/>
          </a:prstGeom>
        </p:spPr>
        <p:txBody>
          <a:bodyPr spcFirstLastPara="1" wrap="square" lIns="0" tIns="0" rIns="0" bIns="0" anchor="t" anchorCtr="0">
            <a:spAutoFit/>
          </a:bodyPr>
          <a:lstStyle/>
          <a:p>
            <a:pPr marL="0" lvl="0" indent="0" algn="l" rtl="0">
              <a:lnSpc>
                <a:spcPct val="100000"/>
              </a:lnSpc>
              <a:spcBef>
                <a:spcPts val="0"/>
              </a:spcBef>
              <a:spcAft>
                <a:spcPts val="0"/>
              </a:spcAft>
              <a:buNone/>
            </a:pPr>
            <a:r>
              <a:rPr lang="en-US" sz="2800" b="1" dirty="0">
                <a:latin typeface="Montserrat SemiBold" pitchFamily="2" charset="77"/>
              </a:rPr>
              <a:t>INVOCA PLATFORM OVERVIEW</a:t>
            </a:r>
            <a:endParaRPr lang="en-US" sz="1800" b="1" dirty="0">
              <a:latin typeface="Montserrat SemiBold" pitchFamily="2" charset="77"/>
            </a:endParaRPr>
          </a:p>
        </p:txBody>
      </p:sp>
      <p:sp>
        <p:nvSpPr>
          <p:cNvPr id="1162" name="Google Shape;1162;p177"/>
          <p:cNvSpPr txBox="1"/>
          <p:nvPr/>
        </p:nvSpPr>
        <p:spPr>
          <a:xfrm>
            <a:off x="4429930" y="2008179"/>
            <a:ext cx="7189800" cy="4006981"/>
          </a:xfrm>
          <a:prstGeom prst="rect">
            <a:avLst/>
          </a:prstGeom>
          <a:noFill/>
          <a:ln>
            <a:noFill/>
          </a:ln>
        </p:spPr>
        <p:txBody>
          <a:bodyPr spcFirstLastPara="1" wrap="square" lIns="91425" tIns="91425" rIns="91425" bIns="91425" anchor="t" anchorCtr="0">
            <a:noAutofit/>
          </a:bodyPr>
          <a:lstStyle/>
          <a:p>
            <a:pPr marL="155448" lvl="0" indent="-155448" algn="l" rtl="0">
              <a:lnSpc>
                <a:spcPct val="110000"/>
              </a:lnSpc>
              <a:spcBef>
                <a:spcPts val="1000"/>
              </a:spcBef>
              <a:spcAft>
                <a:spcPts val="0"/>
              </a:spcAft>
              <a:buClr>
                <a:srgbClr val="A52722"/>
              </a:buClr>
              <a:buSzPct val="120000"/>
              <a:buFont typeface="Arial" panose="020B0604020202020204" pitchFamily="34" charset="0"/>
              <a:buChar char="•"/>
            </a:pPr>
            <a:r>
              <a:rPr lang="en-US" sz="1300" dirty="0">
                <a:solidFill>
                  <a:srgbClr val="A52722"/>
                </a:solidFill>
                <a:latin typeface="Roboto Medium" panose="02000000000000000000" pitchFamily="2" charset="0"/>
                <a:ea typeface="Roboto Medium" panose="02000000000000000000" pitchFamily="2" charset="0"/>
                <a:cs typeface="Roboto Medium" panose="02000000000000000000" pitchFamily="2" charset="0"/>
                <a:sym typeface="Montserrat SemiBold"/>
              </a:rPr>
              <a:t>Track inbound calls </a:t>
            </a:r>
            <a:r>
              <a:rPr lang="en-US" sz="1300" dirty="0">
                <a:latin typeface="Roboto Light" panose="02000000000000000000" pitchFamily="2" charset="0"/>
                <a:ea typeface="Roboto Light" panose="02000000000000000000" pitchFamily="2" charset="0"/>
                <a:cs typeface="Roboto Light" panose="02000000000000000000" pitchFamily="2" charset="0"/>
                <a:sym typeface="Montserrat"/>
              </a:rPr>
              <a:t>on a 1:1 consumer-level basis with dynamic number insertion for toll-free and local numbers</a:t>
            </a:r>
            <a:endParaRPr sz="1300" dirty="0">
              <a:latin typeface="Roboto Light" panose="02000000000000000000" pitchFamily="2" charset="0"/>
              <a:ea typeface="Roboto Light" panose="02000000000000000000" pitchFamily="2" charset="0"/>
              <a:cs typeface="Roboto Light" panose="02000000000000000000" pitchFamily="2" charset="0"/>
              <a:sym typeface="Montserrat"/>
            </a:endParaRPr>
          </a:p>
          <a:p>
            <a:pPr marL="155448" lvl="0" indent="-155448" algn="l" rtl="0">
              <a:lnSpc>
                <a:spcPct val="110000"/>
              </a:lnSpc>
              <a:spcBef>
                <a:spcPts val="1000"/>
              </a:spcBef>
              <a:spcAft>
                <a:spcPts val="0"/>
              </a:spcAft>
              <a:buClr>
                <a:srgbClr val="A52722"/>
              </a:buClr>
              <a:buSzPct val="120000"/>
              <a:buFont typeface="Arial" panose="020B0604020202020204" pitchFamily="34" charset="0"/>
              <a:buChar char="•"/>
            </a:pPr>
            <a:r>
              <a:rPr lang="en-US" sz="1300" dirty="0">
                <a:solidFill>
                  <a:srgbClr val="A52722"/>
                </a:solidFill>
                <a:latin typeface="Roboto Medium" panose="02000000000000000000" pitchFamily="2" charset="0"/>
                <a:ea typeface="Roboto Medium" panose="02000000000000000000" pitchFamily="2" charset="0"/>
                <a:cs typeface="Roboto Medium" panose="02000000000000000000" pitchFamily="2" charset="0"/>
                <a:sym typeface="Montserrat SemiBold"/>
              </a:rPr>
              <a:t>Capture customer journey data</a:t>
            </a:r>
            <a:r>
              <a:rPr lang="en-US" sz="1300" dirty="0">
                <a:solidFill>
                  <a:srgbClr val="A52722"/>
                </a:solidFill>
                <a:latin typeface="Roboto Medium" panose="02000000000000000000" pitchFamily="2" charset="0"/>
                <a:ea typeface="Roboto Medium" panose="02000000000000000000" pitchFamily="2" charset="0"/>
                <a:cs typeface="Roboto Medium" panose="02000000000000000000" pitchFamily="2" charset="0"/>
                <a:sym typeface="Montserrat"/>
              </a:rPr>
              <a:t> </a:t>
            </a:r>
            <a:r>
              <a:rPr lang="en-US" sz="1300" dirty="0">
                <a:latin typeface="Roboto Light" panose="02000000000000000000" pitchFamily="2" charset="0"/>
                <a:ea typeface="Roboto Light" panose="02000000000000000000" pitchFamily="2" charset="0"/>
                <a:cs typeface="Roboto Light" panose="02000000000000000000" pitchFamily="2" charset="0"/>
                <a:sym typeface="Montserrat"/>
              </a:rPr>
              <a:t>(e.g. campaign, search keyword, pageviews, etc.) with </a:t>
            </a:r>
            <a:r>
              <a:rPr lang="en-US" sz="1300" dirty="0" err="1">
                <a:latin typeface="Roboto Light" panose="02000000000000000000" pitchFamily="2" charset="0"/>
                <a:ea typeface="Roboto Light" panose="02000000000000000000" pitchFamily="2" charset="0"/>
                <a:cs typeface="Roboto Light" panose="02000000000000000000" pitchFamily="2" charset="0"/>
                <a:sym typeface="Montserrat"/>
              </a:rPr>
              <a:t>Invoca’s</a:t>
            </a:r>
            <a:r>
              <a:rPr lang="en-US" sz="1300" dirty="0">
                <a:latin typeface="Roboto Light" panose="02000000000000000000" pitchFamily="2" charset="0"/>
                <a:ea typeface="Roboto Light" panose="02000000000000000000" pitchFamily="2" charset="0"/>
                <a:cs typeface="Roboto Light" panose="02000000000000000000" pitchFamily="2" charset="0"/>
                <a:sym typeface="Montserrat"/>
              </a:rPr>
              <a:t> first-party JavaScript website tag</a:t>
            </a:r>
            <a:endParaRPr sz="1300" dirty="0">
              <a:latin typeface="Roboto Light" panose="02000000000000000000" pitchFamily="2" charset="0"/>
              <a:ea typeface="Roboto Light" panose="02000000000000000000" pitchFamily="2" charset="0"/>
              <a:cs typeface="Roboto Light" panose="02000000000000000000" pitchFamily="2" charset="0"/>
              <a:sym typeface="Montserrat"/>
            </a:endParaRPr>
          </a:p>
          <a:p>
            <a:pPr marL="155448" lvl="0" indent="-155448" algn="l" rtl="0">
              <a:lnSpc>
                <a:spcPct val="110000"/>
              </a:lnSpc>
              <a:spcBef>
                <a:spcPts val="1000"/>
              </a:spcBef>
              <a:spcAft>
                <a:spcPts val="0"/>
              </a:spcAft>
              <a:buClr>
                <a:srgbClr val="A52722"/>
              </a:buClr>
              <a:buSzPct val="120000"/>
              <a:buFont typeface="Arial" panose="020B0604020202020204" pitchFamily="34" charset="0"/>
              <a:buChar char="•"/>
            </a:pPr>
            <a:r>
              <a:rPr lang="en-US" sz="1300" dirty="0">
                <a:latin typeface="Roboto Light" panose="02000000000000000000" pitchFamily="2" charset="0"/>
                <a:ea typeface="Roboto Light" panose="02000000000000000000" pitchFamily="2" charset="0"/>
                <a:cs typeface="Roboto Light" panose="02000000000000000000" pitchFamily="2" charset="0"/>
                <a:sym typeface="Montserrat"/>
              </a:rPr>
              <a:t>Integrate first- or third-party data to enhance the call record with additional offline information (e.g. CRM, demographic data)</a:t>
            </a:r>
            <a:endParaRPr sz="1300" dirty="0">
              <a:latin typeface="Roboto Light" panose="02000000000000000000" pitchFamily="2" charset="0"/>
              <a:ea typeface="Roboto Light" panose="02000000000000000000" pitchFamily="2" charset="0"/>
              <a:cs typeface="Roboto Light" panose="02000000000000000000" pitchFamily="2" charset="0"/>
              <a:sym typeface="Montserrat"/>
            </a:endParaRPr>
          </a:p>
          <a:p>
            <a:pPr marL="155448" lvl="0" indent="-155448" algn="l" rtl="0">
              <a:lnSpc>
                <a:spcPct val="110000"/>
              </a:lnSpc>
              <a:spcBef>
                <a:spcPts val="1000"/>
              </a:spcBef>
              <a:spcAft>
                <a:spcPts val="0"/>
              </a:spcAft>
              <a:buClr>
                <a:srgbClr val="A52722"/>
              </a:buClr>
              <a:buSzPct val="120000"/>
              <a:buFont typeface="Arial" panose="020B0604020202020204" pitchFamily="34" charset="0"/>
              <a:buChar char="•"/>
            </a:pPr>
            <a:r>
              <a:rPr lang="en-US" sz="1300" dirty="0">
                <a:solidFill>
                  <a:srgbClr val="A52722"/>
                </a:solidFill>
                <a:latin typeface="Roboto Medium" panose="02000000000000000000" pitchFamily="2" charset="0"/>
                <a:ea typeface="Roboto Medium" panose="02000000000000000000" pitchFamily="2" charset="0"/>
                <a:cs typeface="Roboto Medium" panose="02000000000000000000" pitchFamily="2" charset="0"/>
                <a:sym typeface="Montserrat SemiBold"/>
              </a:rPr>
              <a:t>Classify calls, detect conversions, and segment callers in real time </a:t>
            </a:r>
            <a:r>
              <a:rPr lang="en-US" sz="1300" dirty="0">
                <a:latin typeface="Roboto Light" panose="02000000000000000000" pitchFamily="2" charset="0"/>
                <a:ea typeface="Roboto Light" panose="02000000000000000000" pitchFamily="2" charset="0"/>
                <a:cs typeface="Roboto Light" panose="02000000000000000000" pitchFamily="2" charset="0"/>
                <a:sym typeface="Montserrat"/>
              </a:rPr>
              <a:t>with AI-powered predictive models and rules-based analytics, or import your own offline conversion data via file upload or API</a:t>
            </a:r>
            <a:endParaRPr sz="1300" dirty="0">
              <a:latin typeface="Roboto Light" panose="02000000000000000000" pitchFamily="2" charset="0"/>
              <a:ea typeface="Roboto Light" panose="02000000000000000000" pitchFamily="2" charset="0"/>
              <a:cs typeface="Roboto Light" panose="02000000000000000000" pitchFamily="2" charset="0"/>
              <a:sym typeface="Montserrat"/>
            </a:endParaRPr>
          </a:p>
          <a:p>
            <a:pPr marL="155448" lvl="0" indent="-155448" algn="l" rtl="0">
              <a:lnSpc>
                <a:spcPct val="110000"/>
              </a:lnSpc>
              <a:spcBef>
                <a:spcPts val="1000"/>
              </a:spcBef>
              <a:spcAft>
                <a:spcPts val="0"/>
              </a:spcAft>
              <a:buClr>
                <a:srgbClr val="A52722"/>
              </a:buClr>
              <a:buSzPct val="120000"/>
              <a:buFont typeface="Arial" panose="020B0604020202020204" pitchFamily="34" charset="0"/>
              <a:buChar char="•"/>
            </a:pPr>
            <a:r>
              <a:rPr lang="en-US" sz="1300" dirty="0">
                <a:solidFill>
                  <a:srgbClr val="A52722"/>
                </a:solidFill>
                <a:latin typeface="Roboto Medium" panose="02000000000000000000" pitchFamily="2" charset="0"/>
                <a:ea typeface="Roboto Medium" panose="02000000000000000000" pitchFamily="2" charset="0"/>
                <a:cs typeface="Roboto Medium" panose="02000000000000000000" pitchFamily="2" charset="0"/>
                <a:sym typeface="Montserrat SemiBold"/>
              </a:rPr>
              <a:t>Detect specific keywords</a:t>
            </a:r>
            <a:r>
              <a:rPr lang="en-US" sz="1300" dirty="0">
                <a:solidFill>
                  <a:srgbClr val="A52722"/>
                </a:solidFill>
                <a:latin typeface="Roboto Medium" panose="02000000000000000000" pitchFamily="2" charset="0"/>
                <a:ea typeface="Roboto Medium" panose="02000000000000000000" pitchFamily="2" charset="0"/>
                <a:cs typeface="Roboto Medium" panose="02000000000000000000" pitchFamily="2" charset="0"/>
                <a:sym typeface="Montserrat"/>
              </a:rPr>
              <a:t> </a:t>
            </a:r>
            <a:r>
              <a:rPr lang="en-US" sz="1300" dirty="0">
                <a:latin typeface="Roboto Light" panose="02000000000000000000" pitchFamily="2" charset="0"/>
                <a:ea typeface="Roboto Light" panose="02000000000000000000" pitchFamily="2" charset="0"/>
                <a:cs typeface="Roboto Light" panose="02000000000000000000" pitchFamily="2" charset="0"/>
                <a:sym typeface="Montserrat"/>
              </a:rPr>
              <a:t>spoken by caller or agent</a:t>
            </a:r>
            <a:endParaRPr sz="1300" dirty="0">
              <a:latin typeface="Roboto Light" panose="02000000000000000000" pitchFamily="2" charset="0"/>
              <a:ea typeface="Roboto Light" panose="02000000000000000000" pitchFamily="2" charset="0"/>
              <a:cs typeface="Roboto Light" panose="02000000000000000000" pitchFamily="2" charset="0"/>
              <a:sym typeface="Montserrat"/>
            </a:endParaRPr>
          </a:p>
          <a:p>
            <a:pPr marL="155448" lvl="0" indent="-155448" algn="l" rtl="0">
              <a:lnSpc>
                <a:spcPct val="110000"/>
              </a:lnSpc>
              <a:spcBef>
                <a:spcPts val="1000"/>
              </a:spcBef>
              <a:spcAft>
                <a:spcPts val="0"/>
              </a:spcAft>
              <a:buClr>
                <a:srgbClr val="A52722"/>
              </a:buClr>
              <a:buSzPct val="120000"/>
              <a:buFont typeface="Arial" panose="020B0604020202020204" pitchFamily="34" charset="0"/>
              <a:buChar char="•"/>
            </a:pPr>
            <a:r>
              <a:rPr lang="en-US" sz="1300" dirty="0">
                <a:solidFill>
                  <a:srgbClr val="A52722"/>
                </a:solidFill>
                <a:latin typeface="Roboto Medium" panose="02000000000000000000" pitchFamily="2" charset="0"/>
                <a:ea typeface="Roboto Medium" panose="02000000000000000000" pitchFamily="2" charset="0"/>
                <a:cs typeface="Roboto Medium" panose="02000000000000000000" pitchFamily="2" charset="0"/>
                <a:sym typeface="Montserrat SemiBold"/>
              </a:rPr>
              <a:t>Attribute call conversions in real-time</a:t>
            </a:r>
            <a:r>
              <a:rPr lang="en-US" sz="1300" dirty="0">
                <a:solidFill>
                  <a:srgbClr val="A52722"/>
                </a:solidFill>
                <a:latin typeface="Roboto Medium" panose="02000000000000000000" pitchFamily="2" charset="0"/>
                <a:ea typeface="Roboto Medium" panose="02000000000000000000" pitchFamily="2" charset="0"/>
                <a:cs typeface="Roboto Medium" panose="02000000000000000000" pitchFamily="2" charset="0"/>
                <a:sym typeface="Montserrat"/>
              </a:rPr>
              <a:t> </a:t>
            </a:r>
            <a:r>
              <a:rPr lang="en-US" sz="1300" dirty="0">
                <a:latin typeface="Roboto Light" panose="02000000000000000000" pitchFamily="2" charset="0"/>
                <a:ea typeface="Roboto Light" panose="02000000000000000000" pitchFamily="2" charset="0"/>
                <a:cs typeface="Roboto Light" panose="02000000000000000000" pitchFamily="2" charset="0"/>
                <a:sym typeface="Montserrat"/>
              </a:rPr>
              <a:t>and </a:t>
            </a:r>
            <a:r>
              <a:rPr lang="en-US" sz="1300" dirty="0">
                <a:solidFill>
                  <a:srgbClr val="A52722"/>
                </a:solidFill>
                <a:latin typeface="Roboto Medium" panose="02000000000000000000" pitchFamily="2" charset="0"/>
                <a:ea typeface="Roboto Medium" panose="02000000000000000000" pitchFamily="2" charset="0"/>
                <a:cs typeface="Roboto Medium" panose="02000000000000000000" pitchFamily="2" charset="0"/>
                <a:sym typeface="Montserrat SemiBold"/>
              </a:rPr>
              <a:t>create targetable audiences</a:t>
            </a:r>
            <a:r>
              <a:rPr lang="en-US" sz="1300" dirty="0">
                <a:solidFill>
                  <a:srgbClr val="A52722"/>
                </a:solidFill>
                <a:latin typeface="Roboto Medium" panose="02000000000000000000" pitchFamily="2" charset="0"/>
                <a:ea typeface="Roboto Medium" panose="02000000000000000000" pitchFamily="2" charset="0"/>
                <a:cs typeface="Roboto Medium" panose="02000000000000000000" pitchFamily="2" charset="0"/>
                <a:sym typeface="Montserrat"/>
              </a:rPr>
              <a:t> </a:t>
            </a:r>
            <a:r>
              <a:rPr lang="en-US" sz="1300" dirty="0">
                <a:latin typeface="Roboto Light" panose="02000000000000000000" pitchFamily="2" charset="0"/>
                <a:ea typeface="Roboto Light" panose="02000000000000000000" pitchFamily="2" charset="0"/>
                <a:cs typeface="Roboto Light" panose="02000000000000000000" pitchFamily="2" charset="0"/>
                <a:sym typeface="Montserrat"/>
              </a:rPr>
              <a:t>by integrated call analytics into Google Ads, Facebook, Salesforce, Adobe Experience Cloud, Google Analytics, and more</a:t>
            </a:r>
            <a:endParaRPr sz="1300" dirty="0">
              <a:latin typeface="Roboto Light" panose="02000000000000000000" pitchFamily="2" charset="0"/>
              <a:ea typeface="Roboto Light" panose="02000000000000000000" pitchFamily="2" charset="0"/>
              <a:cs typeface="Roboto Light" panose="02000000000000000000" pitchFamily="2" charset="0"/>
              <a:sym typeface="Montserrat"/>
            </a:endParaRPr>
          </a:p>
          <a:p>
            <a:pPr marL="155448" lvl="0" indent="-155448" algn="l" rtl="0">
              <a:lnSpc>
                <a:spcPct val="110000"/>
              </a:lnSpc>
              <a:spcBef>
                <a:spcPts val="1000"/>
              </a:spcBef>
              <a:spcAft>
                <a:spcPts val="0"/>
              </a:spcAft>
              <a:buClr>
                <a:srgbClr val="A52722"/>
              </a:buClr>
              <a:buSzPct val="120000"/>
              <a:buFont typeface="Arial" panose="020B0604020202020204" pitchFamily="34" charset="0"/>
              <a:buChar char="•"/>
            </a:pPr>
            <a:r>
              <a:rPr lang="en-US" sz="1300" dirty="0">
                <a:solidFill>
                  <a:srgbClr val="A52722"/>
                </a:solidFill>
                <a:latin typeface="Roboto Medium" panose="02000000000000000000" pitchFamily="2" charset="0"/>
                <a:ea typeface="Roboto Medium" panose="02000000000000000000" pitchFamily="2" charset="0"/>
                <a:cs typeface="Roboto Medium" panose="02000000000000000000" pitchFamily="2" charset="0"/>
                <a:sym typeface="Montserrat SemiBold"/>
              </a:rPr>
              <a:t>Dynamically route calls</a:t>
            </a:r>
            <a:r>
              <a:rPr lang="en-US" sz="1300" dirty="0">
                <a:solidFill>
                  <a:srgbClr val="A52722"/>
                </a:solidFill>
                <a:latin typeface="Roboto Medium" panose="02000000000000000000" pitchFamily="2" charset="0"/>
                <a:ea typeface="Roboto Medium" panose="02000000000000000000" pitchFamily="2" charset="0"/>
                <a:cs typeface="Roboto Medium" panose="02000000000000000000" pitchFamily="2" charset="0"/>
                <a:sym typeface="Montserrat"/>
              </a:rPr>
              <a:t> </a:t>
            </a:r>
            <a:r>
              <a:rPr lang="en-US" sz="1300" dirty="0">
                <a:latin typeface="Roboto Light" panose="02000000000000000000" pitchFamily="2" charset="0"/>
                <a:ea typeface="Roboto Light" panose="02000000000000000000" pitchFamily="2" charset="0"/>
                <a:cs typeface="Roboto Light" panose="02000000000000000000" pitchFamily="2" charset="0"/>
                <a:sym typeface="Montserrat"/>
              </a:rPr>
              <a:t>based on data captured before the call (e.g., campaign, calling page, location, language, etc.) to connect caller to the right agent and reduce time spend in the IVR</a:t>
            </a:r>
            <a:endParaRPr sz="1300" dirty="0">
              <a:latin typeface="Roboto Light" panose="02000000000000000000" pitchFamily="2" charset="0"/>
              <a:ea typeface="Roboto Light" panose="02000000000000000000" pitchFamily="2" charset="0"/>
              <a:cs typeface="Roboto Light" panose="02000000000000000000" pitchFamily="2" charset="0"/>
              <a:sym typeface="Montserrat"/>
            </a:endParaRPr>
          </a:p>
          <a:p>
            <a:pPr marL="155448" lvl="0" indent="-155448" algn="l" rtl="0">
              <a:lnSpc>
                <a:spcPct val="110000"/>
              </a:lnSpc>
              <a:spcBef>
                <a:spcPts val="1000"/>
              </a:spcBef>
              <a:spcAft>
                <a:spcPts val="0"/>
              </a:spcAft>
              <a:buClr>
                <a:srgbClr val="A52722"/>
              </a:buClr>
              <a:buSzPct val="120000"/>
              <a:buFont typeface="Arial" panose="020B0604020202020204" pitchFamily="34" charset="0"/>
              <a:buChar char="•"/>
            </a:pPr>
            <a:r>
              <a:rPr lang="en-US" sz="1300" dirty="0">
                <a:latin typeface="Roboto Light" panose="02000000000000000000" pitchFamily="2" charset="0"/>
                <a:ea typeface="Roboto Light" panose="02000000000000000000" pitchFamily="2" charset="0"/>
                <a:cs typeface="Roboto Light" panose="02000000000000000000" pitchFamily="2" charset="0"/>
                <a:sym typeface="Montserrat SemiBold"/>
              </a:rPr>
              <a:t>Record calls</a:t>
            </a:r>
            <a:r>
              <a:rPr lang="en-US" sz="1300" dirty="0">
                <a:latin typeface="Roboto Light" panose="02000000000000000000" pitchFamily="2" charset="0"/>
                <a:ea typeface="Roboto Light" panose="02000000000000000000" pitchFamily="2" charset="0"/>
                <a:cs typeface="Roboto Light" panose="02000000000000000000" pitchFamily="2" charset="0"/>
                <a:sym typeface="Montserrat"/>
              </a:rPr>
              <a:t> and automatically </a:t>
            </a:r>
            <a:r>
              <a:rPr lang="en-US" sz="1300" dirty="0">
                <a:solidFill>
                  <a:srgbClr val="A52722"/>
                </a:solidFill>
                <a:latin typeface="Roboto Medium" panose="02000000000000000000" pitchFamily="2" charset="0"/>
                <a:ea typeface="Roboto Medium" panose="02000000000000000000" pitchFamily="2" charset="0"/>
                <a:cs typeface="Roboto Medium" panose="02000000000000000000" pitchFamily="2" charset="0"/>
                <a:sym typeface="Montserrat SemiBold"/>
              </a:rPr>
              <a:t>redact sensitive information</a:t>
            </a:r>
            <a:r>
              <a:rPr lang="en-US" sz="1300" dirty="0">
                <a:solidFill>
                  <a:srgbClr val="A52722"/>
                </a:solidFill>
                <a:latin typeface="Roboto Light" panose="02000000000000000000" pitchFamily="2" charset="0"/>
                <a:ea typeface="Roboto Light" panose="02000000000000000000" pitchFamily="2" charset="0"/>
                <a:cs typeface="Roboto Light" panose="02000000000000000000" pitchFamily="2" charset="0"/>
                <a:sym typeface="Montserrat SemiBold"/>
              </a:rPr>
              <a:t>.</a:t>
            </a:r>
            <a:endParaRPr sz="1300" dirty="0">
              <a:solidFill>
                <a:srgbClr val="A52722"/>
              </a:solidFill>
              <a:latin typeface="Roboto Light" panose="02000000000000000000" pitchFamily="2" charset="0"/>
              <a:ea typeface="Roboto Light" panose="02000000000000000000" pitchFamily="2" charset="0"/>
              <a:cs typeface="Roboto Light" panose="02000000000000000000" pitchFamily="2" charset="0"/>
              <a:sym typeface="Montserrat SemiBold"/>
            </a:endParaRPr>
          </a:p>
        </p:txBody>
      </p:sp>
      <p:sp>
        <p:nvSpPr>
          <p:cNvPr id="2" name="Rectangle 1">
            <a:extLst>
              <a:ext uri="{FF2B5EF4-FFF2-40B4-BE49-F238E27FC236}">
                <a16:creationId xmlns:a16="http://schemas.microsoft.com/office/drawing/2014/main" id="{9C1F9BEA-76B6-094A-9C1A-5997757CFFF4}"/>
              </a:ext>
            </a:extLst>
          </p:cNvPr>
          <p:cNvSpPr/>
          <p:nvPr/>
        </p:nvSpPr>
        <p:spPr>
          <a:xfrm>
            <a:off x="4414028" y="1621919"/>
            <a:ext cx="3195105" cy="386260"/>
          </a:xfrm>
          <a:prstGeom prst="rect">
            <a:avLst/>
          </a:prstGeom>
        </p:spPr>
        <p:txBody>
          <a:bodyPr wrap="none">
            <a:spAutoFit/>
          </a:bodyPr>
          <a:lstStyle/>
          <a:p>
            <a:pPr lvl="0">
              <a:lnSpc>
                <a:spcPct val="114000"/>
              </a:lnSpc>
            </a:pPr>
            <a:r>
              <a:rPr lang="en-US" dirty="0">
                <a:latin typeface="Montserrat Medium"/>
                <a:ea typeface="Montserrat Medium"/>
                <a:cs typeface="Montserrat Medium"/>
                <a:sym typeface="Montserrat Medium"/>
              </a:rPr>
              <a:t>Key Platform Capabilities:</a:t>
            </a:r>
          </a:p>
        </p:txBody>
      </p:sp>
      <p:pic>
        <p:nvPicPr>
          <p:cNvPr id="9" name="Picture 8">
            <a:extLst>
              <a:ext uri="{FF2B5EF4-FFF2-40B4-BE49-F238E27FC236}">
                <a16:creationId xmlns:a16="http://schemas.microsoft.com/office/drawing/2014/main" id="{9204A3DB-EA39-214A-B11D-C14B8762C677}"/>
              </a:ext>
            </a:extLst>
          </p:cNvPr>
          <p:cNvPicPr>
            <a:picLocks noChangeAspect="1"/>
          </p:cNvPicPr>
          <p:nvPr/>
        </p:nvPicPr>
        <p:blipFill>
          <a:blip r:embed="rId4"/>
          <a:stretch>
            <a:fillRect/>
          </a:stretch>
        </p:blipFill>
        <p:spPr>
          <a:xfrm>
            <a:off x="4514190" y="1385668"/>
            <a:ext cx="558800" cy="381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172"/>
          <p:cNvSpPr txBox="1">
            <a:spLocks noGrp="1"/>
          </p:cNvSpPr>
          <p:nvPr>
            <p:ph type="title"/>
          </p:nvPr>
        </p:nvSpPr>
        <p:spPr>
          <a:xfrm>
            <a:off x="2444072" y="237592"/>
            <a:ext cx="7303857" cy="1055649"/>
          </a:xfrm>
          <a:prstGeom prst="rect">
            <a:avLst/>
          </a:prstGeom>
        </p:spPr>
        <p:txBody>
          <a:bodyPr spcFirstLastPara="1" wrap="square" lIns="0" tIns="192000" rIns="0" bIns="0" anchor="t" anchorCtr="0">
            <a:spAutoFit/>
          </a:bodyPr>
          <a:lstStyle/>
          <a:p>
            <a:pPr marL="0" lvl="0" indent="0" algn="ctr" rtl="0">
              <a:lnSpc>
                <a:spcPct val="100000"/>
              </a:lnSpc>
              <a:spcBef>
                <a:spcPts val="0"/>
              </a:spcBef>
              <a:spcAft>
                <a:spcPts val="0"/>
              </a:spcAft>
              <a:buNone/>
            </a:pPr>
            <a:r>
              <a:rPr lang="en-US" sz="2800" b="1" dirty="0">
                <a:latin typeface="Montserrat SemiBold" pitchFamily="2" charset="77"/>
              </a:rPr>
              <a:t>TAG MANAGEMENT SOLUTION OVERVIEW FOR CALL TRACKING  </a:t>
            </a:r>
          </a:p>
        </p:txBody>
      </p:sp>
      <p:sp>
        <p:nvSpPr>
          <p:cNvPr id="1044" name="Google Shape;1044;p172"/>
          <p:cNvSpPr txBox="1"/>
          <p:nvPr/>
        </p:nvSpPr>
        <p:spPr>
          <a:xfrm>
            <a:off x="752480" y="3871562"/>
            <a:ext cx="1549800" cy="765927"/>
          </a:xfrm>
          <a:prstGeom prst="rect">
            <a:avLst/>
          </a:prstGeom>
          <a:noFill/>
          <a:ln>
            <a:noFill/>
          </a:ln>
        </p:spPr>
        <p:txBody>
          <a:bodyPr spcFirstLastPara="1" wrap="square" lIns="0" tIns="0" rIns="0" bIns="27000" anchor="t" anchorCtr="0">
            <a:spAutoFit/>
          </a:bodyPr>
          <a:lstStyle/>
          <a:p>
            <a:pPr marL="0" marR="0" lvl="0" indent="0" algn="l" rtl="0">
              <a:spcBef>
                <a:spcPts val="0"/>
              </a:spcBef>
              <a:spcAft>
                <a:spcPts val="0"/>
              </a:spcAft>
              <a:buClr>
                <a:srgbClr val="000000"/>
              </a:buClr>
              <a:buSzPts val="800"/>
              <a:buFont typeface="Avenir"/>
              <a:buNone/>
            </a:pPr>
            <a:r>
              <a:rPr lang="en-US" sz="1600" dirty="0">
                <a:latin typeface="Roboto Light" panose="02000000000000000000" pitchFamily="2" charset="0"/>
                <a:ea typeface="Roboto Light" panose="02000000000000000000" pitchFamily="2" charset="0"/>
                <a:cs typeface="Roboto Light" panose="02000000000000000000" pitchFamily="2" charset="0"/>
                <a:sym typeface="Montserrat"/>
              </a:rPr>
              <a:t>I</a:t>
            </a:r>
            <a:r>
              <a:rPr lang="en-US" sz="1600" dirty="0">
                <a:solidFill>
                  <a:srgbClr val="000000"/>
                </a:solidFill>
                <a:latin typeface="Roboto Light" panose="02000000000000000000" pitchFamily="2" charset="0"/>
                <a:ea typeface="Roboto Light" panose="02000000000000000000" pitchFamily="2" charset="0"/>
                <a:cs typeface="Roboto Light" panose="02000000000000000000" pitchFamily="2" charset="0"/>
                <a:sym typeface="Montserrat"/>
              </a:rPr>
              <a:t>nbound calls on a 1:1 consumer basis</a:t>
            </a:r>
            <a:endParaRPr sz="1600" dirty="0">
              <a:solidFill>
                <a:srgbClr val="000000"/>
              </a:solidFill>
              <a:latin typeface="Roboto Light" panose="02000000000000000000" pitchFamily="2" charset="0"/>
              <a:ea typeface="Roboto Light" panose="02000000000000000000" pitchFamily="2" charset="0"/>
              <a:cs typeface="Roboto Light" panose="02000000000000000000" pitchFamily="2" charset="0"/>
              <a:sym typeface="Montserrat"/>
            </a:endParaRPr>
          </a:p>
        </p:txBody>
      </p:sp>
      <p:grpSp>
        <p:nvGrpSpPr>
          <p:cNvPr id="1045" name="Google Shape;1045;p172"/>
          <p:cNvGrpSpPr/>
          <p:nvPr/>
        </p:nvGrpSpPr>
        <p:grpSpPr>
          <a:xfrm>
            <a:off x="862379" y="2023849"/>
            <a:ext cx="916595" cy="1070643"/>
            <a:chOff x="877055" y="2794309"/>
            <a:chExt cx="914400" cy="1068080"/>
          </a:xfrm>
        </p:grpSpPr>
        <p:sp>
          <p:nvSpPr>
            <p:cNvPr id="1046" name="Google Shape;1046;p172"/>
            <p:cNvSpPr/>
            <p:nvPr/>
          </p:nvSpPr>
          <p:spPr>
            <a:xfrm rot="5400000">
              <a:off x="800215" y="2871149"/>
              <a:ext cx="1068080" cy="914400"/>
            </a:xfrm>
            <a:custGeom>
              <a:avLst/>
              <a:gdLst/>
              <a:ahLst/>
              <a:cxnLst/>
              <a:rect l="l" t="t" r="r" b="b"/>
              <a:pathLst>
                <a:path w="1068080" h="914400" extrusionOk="0">
                  <a:moveTo>
                    <a:pt x="0" y="914400"/>
                  </a:moveTo>
                  <a:lnTo>
                    <a:pt x="0" y="0"/>
                  </a:lnTo>
                  <a:lnTo>
                    <a:pt x="914400" y="0"/>
                  </a:lnTo>
                  <a:lnTo>
                    <a:pt x="914400" y="760720"/>
                  </a:lnTo>
                  <a:lnTo>
                    <a:pt x="1068080" y="914400"/>
                  </a:lnTo>
                  <a:lnTo>
                    <a:pt x="914400" y="914400"/>
                  </a:lnTo>
                  <a:close/>
                </a:path>
              </a:pathLst>
            </a:custGeom>
            <a:solidFill>
              <a:schemeClr val="accent1"/>
            </a:solidFill>
            <a:ln>
              <a:noFill/>
            </a:ln>
            <a:effectLst>
              <a:outerShdw blurRad="508000" dist="254000" dir="5400000" algn="t" rotWithShape="0">
                <a:srgbClr val="000000">
                  <a:alpha val="29409"/>
                </a:srgbClr>
              </a:outerShdw>
            </a:effectLst>
          </p:spPr>
          <p:txBody>
            <a:bodyPr spcFirstLastPara="1" wrap="square" lIns="68575" tIns="34275" rIns="68575" bIns="34275" anchor="ctr" anchorCtr="0">
              <a:noAutofit/>
            </a:bodyPr>
            <a:lstStyle/>
            <a:p>
              <a:pPr marL="0" marR="0" lvl="0" indent="0" algn="r" rtl="0">
                <a:spcBef>
                  <a:spcPts val="0"/>
                </a:spcBef>
                <a:spcAft>
                  <a:spcPts val="0"/>
                </a:spcAft>
                <a:buClr>
                  <a:srgbClr val="000000"/>
                </a:buClr>
                <a:buSzPts val="1400"/>
                <a:buFont typeface="Avenir"/>
                <a:buNone/>
              </a:pPr>
              <a:endParaRPr sz="1400">
                <a:solidFill>
                  <a:srgbClr val="FFFFFF"/>
                </a:solidFill>
                <a:latin typeface="Avenir"/>
                <a:ea typeface="Avenir"/>
                <a:cs typeface="Avenir"/>
                <a:sym typeface="Avenir"/>
              </a:endParaRPr>
            </a:p>
          </p:txBody>
        </p:sp>
        <p:sp>
          <p:nvSpPr>
            <p:cNvPr id="1047" name="Google Shape;1047;p172"/>
            <p:cNvSpPr/>
            <p:nvPr/>
          </p:nvSpPr>
          <p:spPr>
            <a:xfrm>
              <a:off x="1038236" y="2997688"/>
              <a:ext cx="502227" cy="500785"/>
            </a:xfrm>
            <a:custGeom>
              <a:avLst/>
              <a:gdLst/>
              <a:ahLst/>
              <a:cxnLst/>
              <a:rect l="l" t="t" r="r" b="b"/>
              <a:pathLst>
                <a:path w="162" h="160" extrusionOk="0">
                  <a:moveTo>
                    <a:pt x="150" y="112"/>
                  </a:moveTo>
                  <a:cubicBezTo>
                    <a:pt x="127" y="93"/>
                    <a:pt x="119" y="102"/>
                    <a:pt x="110" y="111"/>
                  </a:cubicBezTo>
                  <a:cubicBezTo>
                    <a:pt x="108" y="113"/>
                    <a:pt x="108" y="113"/>
                    <a:pt x="108" y="113"/>
                  </a:cubicBezTo>
                  <a:cubicBezTo>
                    <a:pt x="105" y="116"/>
                    <a:pt x="99" y="112"/>
                    <a:pt x="95" y="109"/>
                  </a:cubicBezTo>
                  <a:cubicBezTo>
                    <a:pt x="89" y="105"/>
                    <a:pt x="81" y="99"/>
                    <a:pt x="72" y="90"/>
                  </a:cubicBezTo>
                  <a:cubicBezTo>
                    <a:pt x="45" y="63"/>
                    <a:pt x="48" y="55"/>
                    <a:pt x="49" y="54"/>
                  </a:cubicBezTo>
                  <a:cubicBezTo>
                    <a:pt x="51" y="52"/>
                    <a:pt x="51" y="52"/>
                    <a:pt x="51" y="52"/>
                  </a:cubicBezTo>
                  <a:cubicBezTo>
                    <a:pt x="60" y="43"/>
                    <a:pt x="69" y="35"/>
                    <a:pt x="50" y="12"/>
                  </a:cubicBezTo>
                  <a:cubicBezTo>
                    <a:pt x="44" y="4"/>
                    <a:pt x="38" y="0"/>
                    <a:pt x="32" y="0"/>
                  </a:cubicBezTo>
                  <a:cubicBezTo>
                    <a:pt x="23" y="0"/>
                    <a:pt x="16" y="7"/>
                    <a:pt x="10" y="13"/>
                  </a:cubicBezTo>
                  <a:cubicBezTo>
                    <a:pt x="9" y="14"/>
                    <a:pt x="8" y="15"/>
                    <a:pt x="7" y="16"/>
                  </a:cubicBezTo>
                  <a:cubicBezTo>
                    <a:pt x="0" y="23"/>
                    <a:pt x="0" y="37"/>
                    <a:pt x="7" y="55"/>
                  </a:cubicBezTo>
                  <a:cubicBezTo>
                    <a:pt x="14" y="74"/>
                    <a:pt x="29" y="95"/>
                    <a:pt x="48" y="114"/>
                  </a:cubicBezTo>
                  <a:cubicBezTo>
                    <a:pt x="67" y="133"/>
                    <a:pt x="88" y="148"/>
                    <a:pt x="107" y="155"/>
                  </a:cubicBezTo>
                  <a:cubicBezTo>
                    <a:pt x="116" y="158"/>
                    <a:pt x="124" y="160"/>
                    <a:pt x="131" y="160"/>
                  </a:cubicBezTo>
                  <a:cubicBezTo>
                    <a:pt x="137" y="160"/>
                    <a:pt x="142" y="158"/>
                    <a:pt x="146" y="155"/>
                  </a:cubicBezTo>
                  <a:cubicBezTo>
                    <a:pt x="147" y="154"/>
                    <a:pt x="148" y="153"/>
                    <a:pt x="149" y="152"/>
                  </a:cubicBezTo>
                  <a:cubicBezTo>
                    <a:pt x="155" y="146"/>
                    <a:pt x="162" y="139"/>
                    <a:pt x="162" y="130"/>
                  </a:cubicBezTo>
                  <a:cubicBezTo>
                    <a:pt x="162" y="124"/>
                    <a:pt x="158" y="118"/>
                    <a:pt x="150" y="112"/>
                  </a:cubicBezTo>
                  <a:close/>
                  <a:moveTo>
                    <a:pt x="145" y="148"/>
                  </a:moveTo>
                  <a:cubicBezTo>
                    <a:pt x="144" y="149"/>
                    <a:pt x="143" y="150"/>
                    <a:pt x="142" y="151"/>
                  </a:cubicBezTo>
                  <a:cubicBezTo>
                    <a:pt x="137" y="156"/>
                    <a:pt x="124" y="156"/>
                    <a:pt x="109" y="150"/>
                  </a:cubicBezTo>
                  <a:cubicBezTo>
                    <a:pt x="90" y="143"/>
                    <a:pt x="70" y="129"/>
                    <a:pt x="51" y="111"/>
                  </a:cubicBezTo>
                  <a:cubicBezTo>
                    <a:pt x="33" y="92"/>
                    <a:pt x="19" y="72"/>
                    <a:pt x="12" y="53"/>
                  </a:cubicBezTo>
                  <a:cubicBezTo>
                    <a:pt x="6" y="38"/>
                    <a:pt x="6" y="25"/>
                    <a:pt x="11" y="20"/>
                  </a:cubicBezTo>
                  <a:cubicBezTo>
                    <a:pt x="12" y="19"/>
                    <a:pt x="13" y="18"/>
                    <a:pt x="14" y="17"/>
                  </a:cubicBezTo>
                  <a:cubicBezTo>
                    <a:pt x="19" y="12"/>
                    <a:pt x="25" y="5"/>
                    <a:pt x="31" y="5"/>
                  </a:cubicBezTo>
                  <a:cubicBezTo>
                    <a:pt x="31" y="5"/>
                    <a:pt x="31" y="5"/>
                    <a:pt x="32" y="5"/>
                  </a:cubicBezTo>
                  <a:cubicBezTo>
                    <a:pt x="36" y="6"/>
                    <a:pt x="41" y="9"/>
                    <a:pt x="46" y="15"/>
                  </a:cubicBezTo>
                  <a:cubicBezTo>
                    <a:pt x="61" y="34"/>
                    <a:pt x="56" y="39"/>
                    <a:pt x="47" y="48"/>
                  </a:cubicBezTo>
                  <a:cubicBezTo>
                    <a:pt x="45" y="50"/>
                    <a:pt x="45" y="50"/>
                    <a:pt x="45" y="50"/>
                  </a:cubicBezTo>
                  <a:cubicBezTo>
                    <a:pt x="38" y="57"/>
                    <a:pt x="45" y="71"/>
                    <a:pt x="68" y="94"/>
                  </a:cubicBezTo>
                  <a:cubicBezTo>
                    <a:pt x="77" y="103"/>
                    <a:pt x="85" y="110"/>
                    <a:pt x="92" y="114"/>
                  </a:cubicBezTo>
                  <a:cubicBezTo>
                    <a:pt x="101" y="120"/>
                    <a:pt x="108" y="121"/>
                    <a:pt x="112" y="117"/>
                  </a:cubicBezTo>
                  <a:cubicBezTo>
                    <a:pt x="114" y="115"/>
                    <a:pt x="114" y="115"/>
                    <a:pt x="114" y="115"/>
                  </a:cubicBezTo>
                  <a:cubicBezTo>
                    <a:pt x="123" y="106"/>
                    <a:pt x="128" y="101"/>
                    <a:pt x="147" y="116"/>
                  </a:cubicBezTo>
                  <a:cubicBezTo>
                    <a:pt x="153" y="121"/>
                    <a:pt x="156" y="126"/>
                    <a:pt x="157" y="130"/>
                  </a:cubicBezTo>
                  <a:cubicBezTo>
                    <a:pt x="157" y="137"/>
                    <a:pt x="151" y="143"/>
                    <a:pt x="145" y="148"/>
                  </a:cubicBezTo>
                  <a:close/>
                  <a:moveTo>
                    <a:pt x="105" y="55"/>
                  </a:moveTo>
                  <a:cubicBezTo>
                    <a:pt x="105" y="15"/>
                    <a:pt x="105" y="15"/>
                    <a:pt x="105" y="15"/>
                  </a:cubicBezTo>
                  <a:cubicBezTo>
                    <a:pt x="105" y="13"/>
                    <a:pt x="106" y="12"/>
                    <a:pt x="107" y="12"/>
                  </a:cubicBezTo>
                  <a:cubicBezTo>
                    <a:pt x="109" y="12"/>
                    <a:pt x="110" y="13"/>
                    <a:pt x="110" y="15"/>
                  </a:cubicBezTo>
                  <a:cubicBezTo>
                    <a:pt x="110" y="48"/>
                    <a:pt x="110" y="48"/>
                    <a:pt x="110" y="48"/>
                  </a:cubicBezTo>
                  <a:cubicBezTo>
                    <a:pt x="157" y="1"/>
                    <a:pt x="157" y="1"/>
                    <a:pt x="157" y="1"/>
                  </a:cubicBezTo>
                  <a:cubicBezTo>
                    <a:pt x="158" y="0"/>
                    <a:pt x="160" y="0"/>
                    <a:pt x="161" y="1"/>
                  </a:cubicBezTo>
                  <a:cubicBezTo>
                    <a:pt x="162" y="2"/>
                    <a:pt x="162" y="4"/>
                    <a:pt x="161" y="5"/>
                  </a:cubicBezTo>
                  <a:cubicBezTo>
                    <a:pt x="114" y="52"/>
                    <a:pt x="114" y="52"/>
                    <a:pt x="114" y="52"/>
                  </a:cubicBezTo>
                  <a:cubicBezTo>
                    <a:pt x="147" y="52"/>
                    <a:pt x="147" y="52"/>
                    <a:pt x="147" y="52"/>
                  </a:cubicBezTo>
                  <a:cubicBezTo>
                    <a:pt x="149" y="52"/>
                    <a:pt x="150" y="53"/>
                    <a:pt x="150" y="55"/>
                  </a:cubicBezTo>
                  <a:cubicBezTo>
                    <a:pt x="150" y="56"/>
                    <a:pt x="149" y="57"/>
                    <a:pt x="147" y="57"/>
                  </a:cubicBezTo>
                  <a:cubicBezTo>
                    <a:pt x="107" y="57"/>
                    <a:pt x="107" y="57"/>
                    <a:pt x="107" y="57"/>
                  </a:cubicBezTo>
                  <a:cubicBezTo>
                    <a:pt x="107" y="57"/>
                    <a:pt x="107" y="57"/>
                    <a:pt x="106" y="57"/>
                  </a:cubicBezTo>
                  <a:cubicBezTo>
                    <a:pt x="106" y="57"/>
                    <a:pt x="106" y="57"/>
                    <a:pt x="106" y="57"/>
                  </a:cubicBezTo>
                  <a:cubicBezTo>
                    <a:pt x="106" y="57"/>
                    <a:pt x="105" y="57"/>
                    <a:pt x="105" y="57"/>
                  </a:cubicBezTo>
                  <a:cubicBezTo>
                    <a:pt x="105" y="57"/>
                    <a:pt x="105" y="56"/>
                    <a:pt x="105" y="56"/>
                  </a:cubicBezTo>
                  <a:cubicBezTo>
                    <a:pt x="105" y="56"/>
                    <a:pt x="105" y="56"/>
                    <a:pt x="105" y="56"/>
                  </a:cubicBezTo>
                  <a:cubicBezTo>
                    <a:pt x="105" y="55"/>
                    <a:pt x="105" y="55"/>
                    <a:pt x="105" y="55"/>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000000"/>
                </a:buClr>
                <a:buSzPts val="1400"/>
                <a:buFont typeface="Avenir"/>
                <a:buNone/>
              </a:pPr>
              <a:endParaRPr sz="1400">
                <a:solidFill>
                  <a:srgbClr val="000000"/>
                </a:solidFill>
                <a:latin typeface="Avenir"/>
                <a:ea typeface="Avenir"/>
                <a:cs typeface="Avenir"/>
                <a:sym typeface="Avenir"/>
              </a:endParaRPr>
            </a:p>
          </p:txBody>
        </p:sp>
      </p:grpSp>
      <p:sp>
        <p:nvSpPr>
          <p:cNvPr id="1049" name="Google Shape;1049;p172"/>
          <p:cNvSpPr txBox="1"/>
          <p:nvPr/>
        </p:nvSpPr>
        <p:spPr>
          <a:xfrm>
            <a:off x="5370111" y="3871562"/>
            <a:ext cx="1777857" cy="1012149"/>
          </a:xfrm>
          <a:prstGeom prst="rect">
            <a:avLst/>
          </a:prstGeom>
          <a:noFill/>
          <a:ln>
            <a:noFill/>
          </a:ln>
        </p:spPr>
        <p:txBody>
          <a:bodyPr spcFirstLastPara="1" wrap="square" lIns="0" tIns="0" rIns="0" bIns="27000" anchor="t" anchorCtr="0">
            <a:spAutoFit/>
          </a:bodyPr>
          <a:lstStyle/>
          <a:p>
            <a:pPr marL="0" marR="0" lvl="0" indent="0" algn="l" rtl="0">
              <a:spcBef>
                <a:spcPts val="0"/>
              </a:spcBef>
              <a:spcAft>
                <a:spcPts val="0"/>
              </a:spcAft>
              <a:buClr>
                <a:srgbClr val="000000"/>
              </a:buClr>
              <a:buSzPts val="800"/>
              <a:buFont typeface="Avenir"/>
              <a:buNone/>
            </a:pPr>
            <a:r>
              <a:rPr lang="en-US" sz="1600" dirty="0">
                <a:latin typeface="Roboto Light" panose="02000000000000000000" pitchFamily="2" charset="0"/>
                <a:ea typeface="Roboto Light" panose="02000000000000000000" pitchFamily="2" charset="0"/>
                <a:cs typeface="Roboto Light" panose="02000000000000000000" pitchFamily="2" charset="0"/>
                <a:sym typeface="Montserrat"/>
              </a:rPr>
              <a:t>C</a:t>
            </a:r>
            <a:r>
              <a:rPr lang="en-US" sz="1600" dirty="0">
                <a:solidFill>
                  <a:srgbClr val="000000"/>
                </a:solidFill>
                <a:latin typeface="Roboto Light" panose="02000000000000000000" pitchFamily="2" charset="0"/>
                <a:ea typeface="Roboto Light" panose="02000000000000000000" pitchFamily="2" charset="0"/>
                <a:cs typeface="Roboto Light" panose="02000000000000000000" pitchFamily="2" charset="0"/>
                <a:sym typeface="Montserrat"/>
              </a:rPr>
              <a:t>allers dynamically</a:t>
            </a:r>
            <a:endParaRPr sz="1600" dirty="0">
              <a:solidFill>
                <a:srgbClr val="000000"/>
              </a:solidFill>
              <a:latin typeface="Roboto Light" panose="02000000000000000000" pitchFamily="2" charset="0"/>
              <a:ea typeface="Roboto Light" panose="02000000000000000000" pitchFamily="2" charset="0"/>
              <a:cs typeface="Roboto Light" panose="02000000000000000000" pitchFamily="2" charset="0"/>
              <a:sym typeface="Montserrat"/>
            </a:endParaRPr>
          </a:p>
          <a:p>
            <a:pPr marL="0" marR="0" lvl="0" indent="0" algn="l" rtl="0">
              <a:spcBef>
                <a:spcPts val="0"/>
              </a:spcBef>
              <a:spcAft>
                <a:spcPts val="0"/>
              </a:spcAft>
              <a:buClr>
                <a:srgbClr val="000000"/>
              </a:buClr>
              <a:buSzPts val="800"/>
              <a:buFont typeface="Avenir"/>
              <a:buNone/>
            </a:pPr>
            <a:r>
              <a:rPr lang="en-US" sz="1600" dirty="0">
                <a:solidFill>
                  <a:srgbClr val="000000"/>
                </a:solidFill>
                <a:latin typeface="Roboto Light" panose="02000000000000000000" pitchFamily="2" charset="0"/>
                <a:ea typeface="Roboto Light" panose="02000000000000000000" pitchFamily="2" charset="0"/>
                <a:cs typeface="Roboto Light" panose="02000000000000000000" pitchFamily="2" charset="0"/>
                <a:sym typeface="Montserrat"/>
              </a:rPr>
              <a:t>to the right place </a:t>
            </a:r>
            <a:endParaRPr sz="1600" dirty="0">
              <a:solidFill>
                <a:srgbClr val="000000"/>
              </a:solidFill>
              <a:latin typeface="Roboto Light" panose="02000000000000000000" pitchFamily="2" charset="0"/>
              <a:ea typeface="Roboto Light" panose="02000000000000000000" pitchFamily="2" charset="0"/>
              <a:cs typeface="Roboto Light" panose="02000000000000000000" pitchFamily="2" charset="0"/>
              <a:sym typeface="Montserrat"/>
            </a:endParaRPr>
          </a:p>
          <a:p>
            <a:pPr marL="0" marR="0" lvl="0" indent="0" algn="l" rtl="0">
              <a:spcBef>
                <a:spcPts val="0"/>
              </a:spcBef>
              <a:spcAft>
                <a:spcPts val="0"/>
              </a:spcAft>
              <a:buClr>
                <a:srgbClr val="000000"/>
              </a:buClr>
              <a:buSzPts val="800"/>
              <a:buFont typeface="Avenir"/>
              <a:buNone/>
            </a:pPr>
            <a:r>
              <a:rPr lang="en-US" sz="1600" dirty="0">
                <a:solidFill>
                  <a:srgbClr val="000000"/>
                </a:solidFill>
                <a:latin typeface="Roboto Light" panose="02000000000000000000" pitchFamily="2" charset="0"/>
                <a:ea typeface="Roboto Light" panose="02000000000000000000" pitchFamily="2" charset="0"/>
                <a:cs typeface="Roboto Light" panose="02000000000000000000" pitchFamily="2" charset="0"/>
                <a:sym typeface="Montserrat"/>
              </a:rPr>
              <a:t>using your online and offline data </a:t>
            </a:r>
            <a:endParaRPr sz="1600" dirty="0">
              <a:solidFill>
                <a:srgbClr val="000000"/>
              </a:solidFill>
              <a:latin typeface="Roboto Light" panose="02000000000000000000" pitchFamily="2" charset="0"/>
              <a:ea typeface="Roboto Light" panose="02000000000000000000" pitchFamily="2" charset="0"/>
              <a:cs typeface="Roboto Light" panose="02000000000000000000" pitchFamily="2" charset="0"/>
              <a:sym typeface="Montserrat"/>
            </a:endParaRPr>
          </a:p>
        </p:txBody>
      </p:sp>
      <p:grpSp>
        <p:nvGrpSpPr>
          <p:cNvPr id="1050" name="Google Shape;1050;p172"/>
          <p:cNvGrpSpPr/>
          <p:nvPr/>
        </p:nvGrpSpPr>
        <p:grpSpPr>
          <a:xfrm>
            <a:off x="5382087" y="2023849"/>
            <a:ext cx="916595" cy="1070643"/>
            <a:chOff x="5477631" y="2794308"/>
            <a:chExt cx="914400" cy="1068080"/>
          </a:xfrm>
        </p:grpSpPr>
        <p:sp>
          <p:nvSpPr>
            <p:cNvPr id="1051" name="Google Shape;1051;p172"/>
            <p:cNvSpPr/>
            <p:nvPr/>
          </p:nvSpPr>
          <p:spPr>
            <a:xfrm rot="5400000">
              <a:off x="5400791" y="2871148"/>
              <a:ext cx="1068080" cy="914400"/>
            </a:xfrm>
            <a:custGeom>
              <a:avLst/>
              <a:gdLst/>
              <a:ahLst/>
              <a:cxnLst/>
              <a:rect l="l" t="t" r="r" b="b"/>
              <a:pathLst>
                <a:path w="1068080" h="914400" extrusionOk="0">
                  <a:moveTo>
                    <a:pt x="0" y="914400"/>
                  </a:moveTo>
                  <a:lnTo>
                    <a:pt x="0" y="0"/>
                  </a:lnTo>
                  <a:lnTo>
                    <a:pt x="914400" y="0"/>
                  </a:lnTo>
                  <a:lnTo>
                    <a:pt x="914400" y="760720"/>
                  </a:lnTo>
                  <a:lnTo>
                    <a:pt x="1068080" y="914400"/>
                  </a:lnTo>
                  <a:lnTo>
                    <a:pt x="914400" y="914400"/>
                  </a:lnTo>
                  <a:close/>
                </a:path>
              </a:pathLst>
            </a:custGeom>
            <a:solidFill>
              <a:schemeClr val="accent1"/>
            </a:solidFill>
            <a:ln>
              <a:noFill/>
            </a:ln>
            <a:effectLst>
              <a:outerShdw blurRad="508000" dist="254000" dir="5400000" algn="t" rotWithShape="0">
                <a:srgbClr val="000000">
                  <a:alpha val="29409"/>
                </a:srgbClr>
              </a:outerShdw>
            </a:effectLst>
          </p:spPr>
          <p:txBody>
            <a:bodyPr spcFirstLastPara="1" wrap="square" lIns="68575" tIns="34275" rIns="68575" bIns="34275" anchor="ctr" anchorCtr="0">
              <a:noAutofit/>
            </a:bodyPr>
            <a:lstStyle/>
            <a:p>
              <a:pPr marL="0" marR="0" lvl="0" indent="0" algn="r" rtl="0">
                <a:spcBef>
                  <a:spcPts val="0"/>
                </a:spcBef>
                <a:spcAft>
                  <a:spcPts val="0"/>
                </a:spcAft>
                <a:buClr>
                  <a:srgbClr val="000000"/>
                </a:buClr>
                <a:buSzPts val="1400"/>
                <a:buFont typeface="Avenir"/>
                <a:buNone/>
              </a:pPr>
              <a:endParaRPr sz="1400">
                <a:solidFill>
                  <a:srgbClr val="FFFFFF"/>
                </a:solidFill>
                <a:latin typeface="Montserrat"/>
                <a:ea typeface="Montserrat"/>
                <a:cs typeface="Montserrat"/>
                <a:sym typeface="Montserrat"/>
              </a:endParaRPr>
            </a:p>
          </p:txBody>
        </p:sp>
        <p:sp>
          <p:nvSpPr>
            <p:cNvPr id="1052" name="Google Shape;1052;p172"/>
            <p:cNvSpPr/>
            <p:nvPr/>
          </p:nvSpPr>
          <p:spPr>
            <a:xfrm>
              <a:off x="5661781" y="3029368"/>
              <a:ext cx="546100" cy="485775"/>
            </a:xfrm>
            <a:custGeom>
              <a:avLst/>
              <a:gdLst/>
              <a:ahLst/>
              <a:cxnLst/>
              <a:rect l="l" t="t" r="r" b="b"/>
              <a:pathLst>
                <a:path w="160" h="141" extrusionOk="0">
                  <a:moveTo>
                    <a:pt x="87" y="35"/>
                  </a:moveTo>
                  <a:cubicBezTo>
                    <a:pt x="116" y="35"/>
                    <a:pt x="116" y="35"/>
                    <a:pt x="116" y="35"/>
                  </a:cubicBezTo>
                  <a:cubicBezTo>
                    <a:pt x="116" y="64"/>
                    <a:pt x="116" y="64"/>
                    <a:pt x="116" y="64"/>
                  </a:cubicBezTo>
                  <a:cubicBezTo>
                    <a:pt x="160" y="32"/>
                    <a:pt x="160" y="32"/>
                    <a:pt x="160" y="32"/>
                  </a:cubicBezTo>
                  <a:cubicBezTo>
                    <a:pt x="116" y="0"/>
                    <a:pt x="116" y="0"/>
                    <a:pt x="116" y="0"/>
                  </a:cubicBezTo>
                  <a:cubicBezTo>
                    <a:pt x="116" y="29"/>
                    <a:pt x="116" y="29"/>
                    <a:pt x="116" y="29"/>
                  </a:cubicBezTo>
                  <a:cubicBezTo>
                    <a:pt x="87" y="29"/>
                    <a:pt x="87" y="29"/>
                    <a:pt x="87" y="29"/>
                  </a:cubicBezTo>
                  <a:cubicBezTo>
                    <a:pt x="64" y="29"/>
                    <a:pt x="45" y="48"/>
                    <a:pt x="45" y="71"/>
                  </a:cubicBezTo>
                  <a:cubicBezTo>
                    <a:pt x="45" y="90"/>
                    <a:pt x="29" y="106"/>
                    <a:pt x="10" y="106"/>
                  </a:cubicBezTo>
                  <a:cubicBezTo>
                    <a:pt x="3" y="106"/>
                    <a:pt x="3" y="106"/>
                    <a:pt x="3" y="106"/>
                  </a:cubicBezTo>
                  <a:cubicBezTo>
                    <a:pt x="1" y="106"/>
                    <a:pt x="0" y="108"/>
                    <a:pt x="0" y="109"/>
                  </a:cubicBezTo>
                  <a:cubicBezTo>
                    <a:pt x="0" y="111"/>
                    <a:pt x="1" y="113"/>
                    <a:pt x="3" y="113"/>
                  </a:cubicBezTo>
                  <a:cubicBezTo>
                    <a:pt x="10" y="113"/>
                    <a:pt x="10" y="113"/>
                    <a:pt x="10" y="113"/>
                  </a:cubicBezTo>
                  <a:cubicBezTo>
                    <a:pt x="33" y="113"/>
                    <a:pt x="52" y="94"/>
                    <a:pt x="52" y="71"/>
                  </a:cubicBezTo>
                  <a:cubicBezTo>
                    <a:pt x="52" y="51"/>
                    <a:pt x="67" y="35"/>
                    <a:pt x="87" y="35"/>
                  </a:cubicBezTo>
                  <a:close/>
                  <a:moveTo>
                    <a:pt x="122" y="13"/>
                  </a:moveTo>
                  <a:cubicBezTo>
                    <a:pt x="149" y="32"/>
                    <a:pt x="149" y="32"/>
                    <a:pt x="149" y="32"/>
                  </a:cubicBezTo>
                  <a:cubicBezTo>
                    <a:pt x="122" y="52"/>
                    <a:pt x="122" y="52"/>
                    <a:pt x="122" y="52"/>
                  </a:cubicBezTo>
                  <a:lnTo>
                    <a:pt x="122" y="13"/>
                  </a:lnTo>
                  <a:close/>
                  <a:moveTo>
                    <a:pt x="0" y="32"/>
                  </a:moveTo>
                  <a:cubicBezTo>
                    <a:pt x="0" y="30"/>
                    <a:pt x="1" y="29"/>
                    <a:pt x="3" y="29"/>
                  </a:cubicBezTo>
                  <a:cubicBezTo>
                    <a:pt x="10" y="29"/>
                    <a:pt x="10" y="29"/>
                    <a:pt x="10" y="29"/>
                  </a:cubicBezTo>
                  <a:cubicBezTo>
                    <a:pt x="20" y="29"/>
                    <a:pt x="30" y="33"/>
                    <a:pt x="38" y="40"/>
                  </a:cubicBezTo>
                  <a:cubicBezTo>
                    <a:pt x="39" y="41"/>
                    <a:pt x="39" y="43"/>
                    <a:pt x="38" y="44"/>
                  </a:cubicBezTo>
                  <a:cubicBezTo>
                    <a:pt x="37" y="45"/>
                    <a:pt x="36" y="45"/>
                    <a:pt x="35" y="45"/>
                  </a:cubicBezTo>
                  <a:cubicBezTo>
                    <a:pt x="35" y="45"/>
                    <a:pt x="34" y="45"/>
                    <a:pt x="33" y="44"/>
                  </a:cubicBezTo>
                  <a:cubicBezTo>
                    <a:pt x="27" y="38"/>
                    <a:pt x="18" y="35"/>
                    <a:pt x="10" y="35"/>
                  </a:cubicBezTo>
                  <a:cubicBezTo>
                    <a:pt x="3" y="35"/>
                    <a:pt x="3" y="35"/>
                    <a:pt x="3" y="35"/>
                  </a:cubicBezTo>
                  <a:cubicBezTo>
                    <a:pt x="1" y="35"/>
                    <a:pt x="0" y="34"/>
                    <a:pt x="0" y="32"/>
                  </a:cubicBezTo>
                  <a:close/>
                  <a:moveTo>
                    <a:pt x="116" y="106"/>
                  </a:moveTo>
                  <a:cubicBezTo>
                    <a:pt x="87" y="106"/>
                    <a:pt x="87" y="106"/>
                    <a:pt x="87" y="106"/>
                  </a:cubicBezTo>
                  <a:cubicBezTo>
                    <a:pt x="78" y="106"/>
                    <a:pt x="70" y="103"/>
                    <a:pt x="63" y="97"/>
                  </a:cubicBezTo>
                  <a:cubicBezTo>
                    <a:pt x="62" y="96"/>
                    <a:pt x="60" y="96"/>
                    <a:pt x="59" y="98"/>
                  </a:cubicBezTo>
                  <a:cubicBezTo>
                    <a:pt x="58" y="99"/>
                    <a:pt x="58" y="101"/>
                    <a:pt x="59" y="102"/>
                  </a:cubicBezTo>
                  <a:cubicBezTo>
                    <a:pt x="67" y="109"/>
                    <a:pt x="77" y="113"/>
                    <a:pt x="87" y="113"/>
                  </a:cubicBezTo>
                  <a:cubicBezTo>
                    <a:pt x="116" y="113"/>
                    <a:pt x="116" y="113"/>
                    <a:pt x="116" y="113"/>
                  </a:cubicBezTo>
                  <a:cubicBezTo>
                    <a:pt x="116" y="141"/>
                    <a:pt x="116" y="141"/>
                    <a:pt x="116" y="141"/>
                  </a:cubicBezTo>
                  <a:cubicBezTo>
                    <a:pt x="160" y="109"/>
                    <a:pt x="160" y="109"/>
                    <a:pt x="160" y="109"/>
                  </a:cubicBezTo>
                  <a:cubicBezTo>
                    <a:pt x="116" y="77"/>
                    <a:pt x="116" y="77"/>
                    <a:pt x="116" y="77"/>
                  </a:cubicBezTo>
                  <a:lnTo>
                    <a:pt x="116" y="106"/>
                  </a:lnTo>
                  <a:close/>
                  <a:moveTo>
                    <a:pt x="122" y="90"/>
                  </a:moveTo>
                  <a:cubicBezTo>
                    <a:pt x="149" y="109"/>
                    <a:pt x="149" y="109"/>
                    <a:pt x="149" y="109"/>
                  </a:cubicBezTo>
                  <a:cubicBezTo>
                    <a:pt x="122" y="129"/>
                    <a:pt x="122" y="129"/>
                    <a:pt x="122" y="129"/>
                  </a:cubicBezTo>
                  <a:lnTo>
                    <a:pt x="122" y="9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000000"/>
                </a:buClr>
                <a:buSzPts val="1400"/>
                <a:buFont typeface="Avenir"/>
                <a:buNone/>
              </a:pPr>
              <a:endParaRPr sz="1400">
                <a:solidFill>
                  <a:srgbClr val="000000"/>
                </a:solidFill>
                <a:latin typeface="Montserrat"/>
                <a:ea typeface="Montserrat"/>
                <a:cs typeface="Montserrat"/>
                <a:sym typeface="Montserrat"/>
              </a:endParaRPr>
            </a:p>
          </p:txBody>
        </p:sp>
      </p:grpSp>
      <p:sp>
        <p:nvSpPr>
          <p:cNvPr id="1054" name="Google Shape;1054;p172"/>
          <p:cNvSpPr txBox="1"/>
          <p:nvPr/>
        </p:nvSpPr>
        <p:spPr>
          <a:xfrm>
            <a:off x="3065367" y="3871562"/>
            <a:ext cx="1633812" cy="765927"/>
          </a:xfrm>
          <a:prstGeom prst="rect">
            <a:avLst/>
          </a:prstGeom>
          <a:noFill/>
          <a:ln>
            <a:noFill/>
          </a:ln>
        </p:spPr>
        <p:txBody>
          <a:bodyPr spcFirstLastPara="1" wrap="square" lIns="0" tIns="0" rIns="0" bIns="27000" anchor="t" anchorCtr="0">
            <a:spAutoFit/>
          </a:bodyPr>
          <a:lstStyle/>
          <a:p>
            <a:pPr marL="0" marR="0" lvl="0" indent="0" algn="l" rtl="0">
              <a:spcBef>
                <a:spcPts val="0"/>
              </a:spcBef>
              <a:spcAft>
                <a:spcPts val="0"/>
              </a:spcAft>
              <a:buClr>
                <a:srgbClr val="000000"/>
              </a:buClr>
              <a:buSzPts val="800"/>
              <a:buFont typeface="Avenir"/>
              <a:buNone/>
            </a:pPr>
            <a:r>
              <a:rPr lang="en-US" sz="1600" dirty="0">
                <a:latin typeface="Roboto Light" panose="02000000000000000000" pitchFamily="2" charset="0"/>
                <a:ea typeface="Roboto Light" panose="02000000000000000000" pitchFamily="2" charset="0"/>
                <a:cs typeface="Roboto Light" panose="02000000000000000000" pitchFamily="2" charset="0"/>
                <a:sym typeface="Montserrat"/>
              </a:rPr>
              <a:t>Digital and call</a:t>
            </a:r>
            <a:r>
              <a:rPr lang="en-US" sz="1600" dirty="0">
                <a:solidFill>
                  <a:srgbClr val="000000"/>
                </a:solidFill>
                <a:latin typeface="Roboto Light" panose="02000000000000000000" pitchFamily="2" charset="0"/>
                <a:ea typeface="Roboto Light" panose="02000000000000000000" pitchFamily="2" charset="0"/>
                <a:cs typeface="Roboto Light" panose="02000000000000000000" pitchFamily="2" charset="0"/>
                <a:sym typeface="Montserrat"/>
              </a:rPr>
              <a:t> data to into one profile</a:t>
            </a:r>
            <a:endParaRPr sz="1600" dirty="0">
              <a:solidFill>
                <a:srgbClr val="000000"/>
              </a:solidFill>
              <a:latin typeface="Roboto Light" panose="02000000000000000000" pitchFamily="2" charset="0"/>
              <a:ea typeface="Roboto Light" panose="02000000000000000000" pitchFamily="2" charset="0"/>
              <a:cs typeface="Roboto Light" panose="02000000000000000000" pitchFamily="2" charset="0"/>
              <a:sym typeface="Montserrat"/>
            </a:endParaRPr>
          </a:p>
        </p:txBody>
      </p:sp>
      <p:grpSp>
        <p:nvGrpSpPr>
          <p:cNvPr id="1055" name="Google Shape;1055;p172"/>
          <p:cNvGrpSpPr/>
          <p:nvPr/>
        </p:nvGrpSpPr>
        <p:grpSpPr>
          <a:xfrm>
            <a:off x="3076277" y="2023850"/>
            <a:ext cx="916595" cy="1070644"/>
            <a:chOff x="3177343" y="2794309"/>
            <a:chExt cx="914400" cy="1068080"/>
          </a:xfrm>
        </p:grpSpPr>
        <p:sp>
          <p:nvSpPr>
            <p:cNvPr id="1056" name="Google Shape;1056;p172"/>
            <p:cNvSpPr/>
            <p:nvPr/>
          </p:nvSpPr>
          <p:spPr>
            <a:xfrm rot="5400000">
              <a:off x="3100503" y="2871149"/>
              <a:ext cx="1068080" cy="914400"/>
            </a:xfrm>
            <a:custGeom>
              <a:avLst/>
              <a:gdLst/>
              <a:ahLst/>
              <a:cxnLst/>
              <a:rect l="l" t="t" r="r" b="b"/>
              <a:pathLst>
                <a:path w="1068080" h="914400" extrusionOk="0">
                  <a:moveTo>
                    <a:pt x="0" y="914400"/>
                  </a:moveTo>
                  <a:lnTo>
                    <a:pt x="0" y="0"/>
                  </a:lnTo>
                  <a:lnTo>
                    <a:pt x="914400" y="0"/>
                  </a:lnTo>
                  <a:lnTo>
                    <a:pt x="914400" y="760720"/>
                  </a:lnTo>
                  <a:lnTo>
                    <a:pt x="1068080" y="914400"/>
                  </a:lnTo>
                  <a:lnTo>
                    <a:pt x="914400" y="914400"/>
                  </a:lnTo>
                  <a:close/>
                </a:path>
              </a:pathLst>
            </a:custGeom>
            <a:solidFill>
              <a:schemeClr val="accent1"/>
            </a:solidFill>
            <a:ln>
              <a:noFill/>
            </a:ln>
            <a:effectLst>
              <a:outerShdw blurRad="508000" dist="254000" dir="5400000" algn="t" rotWithShape="0">
                <a:srgbClr val="000000">
                  <a:alpha val="29409"/>
                </a:srgbClr>
              </a:outerShdw>
            </a:effectLst>
          </p:spPr>
          <p:txBody>
            <a:bodyPr spcFirstLastPara="1" wrap="square" lIns="68575" tIns="34275" rIns="68575" bIns="34275" anchor="ctr" anchorCtr="0">
              <a:noAutofit/>
            </a:bodyPr>
            <a:lstStyle/>
            <a:p>
              <a:pPr marL="0" marR="0" lvl="0" indent="0" algn="r" rtl="0">
                <a:spcBef>
                  <a:spcPts val="0"/>
                </a:spcBef>
                <a:spcAft>
                  <a:spcPts val="0"/>
                </a:spcAft>
                <a:buClr>
                  <a:srgbClr val="000000"/>
                </a:buClr>
                <a:buSzPts val="1400"/>
                <a:buFont typeface="Avenir"/>
                <a:buNone/>
              </a:pPr>
              <a:endParaRPr sz="1400">
                <a:solidFill>
                  <a:srgbClr val="FFFFFF"/>
                </a:solidFill>
                <a:latin typeface="Montserrat"/>
                <a:ea typeface="Montserrat"/>
                <a:cs typeface="Montserrat"/>
                <a:sym typeface="Montserrat"/>
              </a:endParaRPr>
            </a:p>
          </p:txBody>
        </p:sp>
        <p:sp>
          <p:nvSpPr>
            <p:cNvPr id="1057" name="Google Shape;1057;p172"/>
            <p:cNvSpPr/>
            <p:nvPr/>
          </p:nvSpPr>
          <p:spPr>
            <a:xfrm>
              <a:off x="3361492" y="3012698"/>
              <a:ext cx="546100" cy="485775"/>
            </a:xfrm>
            <a:custGeom>
              <a:avLst/>
              <a:gdLst/>
              <a:ahLst/>
              <a:cxnLst/>
              <a:rect l="l" t="t" r="r" b="b"/>
              <a:pathLst>
                <a:path w="160" h="141" extrusionOk="0">
                  <a:moveTo>
                    <a:pt x="71" y="19"/>
                  </a:moveTo>
                  <a:cubicBezTo>
                    <a:pt x="58" y="1"/>
                    <a:pt x="58" y="1"/>
                    <a:pt x="58" y="1"/>
                  </a:cubicBezTo>
                  <a:cubicBezTo>
                    <a:pt x="58" y="1"/>
                    <a:pt x="58" y="1"/>
                    <a:pt x="58" y="1"/>
                  </a:cubicBezTo>
                  <a:cubicBezTo>
                    <a:pt x="57" y="0"/>
                    <a:pt x="57" y="0"/>
                    <a:pt x="57" y="0"/>
                  </a:cubicBezTo>
                  <a:cubicBezTo>
                    <a:pt x="0" y="0"/>
                    <a:pt x="0" y="0"/>
                    <a:pt x="0" y="0"/>
                  </a:cubicBezTo>
                  <a:cubicBezTo>
                    <a:pt x="0" y="141"/>
                    <a:pt x="0" y="141"/>
                    <a:pt x="0" y="141"/>
                  </a:cubicBezTo>
                  <a:cubicBezTo>
                    <a:pt x="160" y="141"/>
                    <a:pt x="160" y="141"/>
                    <a:pt x="160" y="141"/>
                  </a:cubicBezTo>
                  <a:cubicBezTo>
                    <a:pt x="160" y="19"/>
                    <a:pt x="160" y="19"/>
                    <a:pt x="160" y="19"/>
                  </a:cubicBezTo>
                  <a:lnTo>
                    <a:pt x="71" y="19"/>
                  </a:lnTo>
                  <a:close/>
                  <a:moveTo>
                    <a:pt x="155" y="24"/>
                  </a:moveTo>
                  <a:cubicBezTo>
                    <a:pt x="155" y="37"/>
                    <a:pt x="155" y="37"/>
                    <a:pt x="155" y="37"/>
                  </a:cubicBezTo>
                  <a:cubicBezTo>
                    <a:pt x="84" y="37"/>
                    <a:pt x="84" y="37"/>
                    <a:pt x="84" y="37"/>
                  </a:cubicBezTo>
                  <a:cubicBezTo>
                    <a:pt x="75" y="24"/>
                    <a:pt x="75" y="24"/>
                    <a:pt x="75" y="24"/>
                  </a:cubicBezTo>
                  <a:lnTo>
                    <a:pt x="155" y="24"/>
                  </a:lnTo>
                  <a:close/>
                  <a:moveTo>
                    <a:pt x="5" y="136"/>
                  </a:moveTo>
                  <a:cubicBezTo>
                    <a:pt x="5" y="5"/>
                    <a:pt x="5" y="5"/>
                    <a:pt x="5" y="5"/>
                  </a:cubicBezTo>
                  <a:cubicBezTo>
                    <a:pt x="55" y="5"/>
                    <a:pt x="55" y="5"/>
                    <a:pt x="55" y="5"/>
                  </a:cubicBezTo>
                  <a:cubicBezTo>
                    <a:pt x="68" y="24"/>
                    <a:pt x="68" y="24"/>
                    <a:pt x="68" y="24"/>
                  </a:cubicBezTo>
                  <a:cubicBezTo>
                    <a:pt x="68" y="24"/>
                    <a:pt x="68" y="24"/>
                    <a:pt x="68" y="24"/>
                  </a:cubicBezTo>
                  <a:cubicBezTo>
                    <a:pt x="80" y="41"/>
                    <a:pt x="80" y="41"/>
                    <a:pt x="80" y="41"/>
                  </a:cubicBezTo>
                  <a:cubicBezTo>
                    <a:pt x="81" y="42"/>
                    <a:pt x="82" y="43"/>
                    <a:pt x="83" y="43"/>
                  </a:cubicBezTo>
                  <a:cubicBezTo>
                    <a:pt x="83" y="43"/>
                    <a:pt x="83" y="43"/>
                    <a:pt x="83" y="43"/>
                  </a:cubicBezTo>
                  <a:cubicBezTo>
                    <a:pt x="155" y="43"/>
                    <a:pt x="155" y="43"/>
                    <a:pt x="155" y="43"/>
                  </a:cubicBezTo>
                  <a:cubicBezTo>
                    <a:pt x="155" y="136"/>
                    <a:pt x="155" y="136"/>
                    <a:pt x="155" y="136"/>
                  </a:cubicBezTo>
                  <a:lnTo>
                    <a:pt x="5" y="136"/>
                  </a:lnTo>
                  <a:close/>
                  <a:moveTo>
                    <a:pt x="99" y="89"/>
                  </a:moveTo>
                  <a:cubicBezTo>
                    <a:pt x="103" y="93"/>
                    <a:pt x="103" y="93"/>
                    <a:pt x="103" y="93"/>
                  </a:cubicBezTo>
                  <a:cubicBezTo>
                    <a:pt x="80" y="116"/>
                    <a:pt x="80" y="116"/>
                    <a:pt x="80" y="116"/>
                  </a:cubicBezTo>
                  <a:cubicBezTo>
                    <a:pt x="57" y="93"/>
                    <a:pt x="57" y="93"/>
                    <a:pt x="57" y="93"/>
                  </a:cubicBezTo>
                  <a:cubicBezTo>
                    <a:pt x="61" y="89"/>
                    <a:pt x="61" y="89"/>
                    <a:pt x="61" y="89"/>
                  </a:cubicBezTo>
                  <a:cubicBezTo>
                    <a:pt x="77" y="106"/>
                    <a:pt x="77" y="106"/>
                    <a:pt x="77" y="106"/>
                  </a:cubicBezTo>
                  <a:cubicBezTo>
                    <a:pt x="77" y="59"/>
                    <a:pt x="77" y="59"/>
                    <a:pt x="77" y="59"/>
                  </a:cubicBezTo>
                  <a:cubicBezTo>
                    <a:pt x="83" y="59"/>
                    <a:pt x="83" y="59"/>
                    <a:pt x="83" y="59"/>
                  </a:cubicBezTo>
                  <a:cubicBezTo>
                    <a:pt x="83" y="106"/>
                    <a:pt x="83" y="106"/>
                    <a:pt x="83" y="106"/>
                  </a:cubicBezTo>
                  <a:lnTo>
                    <a:pt x="99" y="89"/>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000000"/>
                </a:buClr>
                <a:buSzPts val="1400"/>
                <a:buFont typeface="Avenir"/>
                <a:buNone/>
              </a:pPr>
              <a:endParaRPr sz="1400">
                <a:solidFill>
                  <a:srgbClr val="000000"/>
                </a:solidFill>
                <a:latin typeface="Montserrat"/>
                <a:ea typeface="Montserrat"/>
                <a:cs typeface="Montserrat"/>
                <a:sym typeface="Montserrat"/>
              </a:endParaRPr>
            </a:p>
          </p:txBody>
        </p:sp>
      </p:grpSp>
      <p:sp>
        <p:nvSpPr>
          <p:cNvPr id="1058" name="Google Shape;1058;p172"/>
          <p:cNvSpPr txBox="1"/>
          <p:nvPr/>
        </p:nvSpPr>
        <p:spPr>
          <a:xfrm>
            <a:off x="9993705" y="3871562"/>
            <a:ext cx="1549800" cy="1012149"/>
          </a:xfrm>
          <a:prstGeom prst="rect">
            <a:avLst/>
          </a:prstGeom>
          <a:noFill/>
          <a:ln>
            <a:noFill/>
          </a:ln>
        </p:spPr>
        <p:txBody>
          <a:bodyPr spcFirstLastPara="1" wrap="square" lIns="0" tIns="0" rIns="0" bIns="27000" anchor="t" anchorCtr="0">
            <a:spAutoFit/>
          </a:bodyPr>
          <a:lstStyle/>
          <a:p>
            <a:pPr marL="0" marR="0" lvl="0" indent="0" algn="l" rtl="0">
              <a:spcBef>
                <a:spcPts val="0"/>
              </a:spcBef>
              <a:spcAft>
                <a:spcPts val="0"/>
              </a:spcAft>
              <a:buClr>
                <a:srgbClr val="000000"/>
              </a:buClr>
              <a:buSzPts val="800"/>
              <a:buFont typeface="Avenir"/>
              <a:buNone/>
            </a:pPr>
            <a:r>
              <a:rPr lang="en-US" sz="1600" dirty="0">
                <a:latin typeface="Roboto Light" panose="02000000000000000000" pitchFamily="2" charset="0"/>
                <a:ea typeface="Roboto Light" panose="02000000000000000000" pitchFamily="2" charset="0"/>
                <a:cs typeface="Roboto Light" panose="02000000000000000000" pitchFamily="2" charset="0"/>
                <a:sym typeface="Montserrat"/>
              </a:rPr>
              <a:t>C</a:t>
            </a:r>
            <a:r>
              <a:rPr lang="en-US" sz="1600" dirty="0">
                <a:solidFill>
                  <a:srgbClr val="000000"/>
                </a:solidFill>
                <a:latin typeface="Roboto Light" panose="02000000000000000000" pitchFamily="2" charset="0"/>
                <a:ea typeface="Roboto Light" panose="02000000000000000000" pitchFamily="2" charset="0"/>
                <a:cs typeface="Roboto Light" panose="02000000000000000000" pitchFamily="2" charset="0"/>
                <a:sym typeface="Montserrat"/>
              </a:rPr>
              <a:t>all outcomes and analytics to Ai Media ad tech stack</a:t>
            </a:r>
            <a:endParaRPr sz="1600" dirty="0">
              <a:solidFill>
                <a:srgbClr val="000000"/>
              </a:solidFill>
              <a:latin typeface="Roboto Light" panose="02000000000000000000" pitchFamily="2" charset="0"/>
              <a:ea typeface="Roboto Light" panose="02000000000000000000" pitchFamily="2" charset="0"/>
              <a:cs typeface="Roboto Light" panose="02000000000000000000" pitchFamily="2" charset="0"/>
              <a:sym typeface="Montserrat"/>
            </a:endParaRPr>
          </a:p>
        </p:txBody>
      </p:sp>
      <p:grpSp>
        <p:nvGrpSpPr>
          <p:cNvPr id="1059" name="Google Shape;1059;p172"/>
          <p:cNvGrpSpPr/>
          <p:nvPr/>
        </p:nvGrpSpPr>
        <p:grpSpPr>
          <a:xfrm>
            <a:off x="9993705" y="2023849"/>
            <a:ext cx="916595" cy="1070643"/>
            <a:chOff x="10178224" y="2794308"/>
            <a:chExt cx="914400" cy="1068080"/>
          </a:xfrm>
        </p:grpSpPr>
        <p:sp>
          <p:nvSpPr>
            <p:cNvPr id="1060" name="Google Shape;1060;p172"/>
            <p:cNvSpPr/>
            <p:nvPr/>
          </p:nvSpPr>
          <p:spPr>
            <a:xfrm rot="5400000">
              <a:off x="10101384" y="2871148"/>
              <a:ext cx="1068080" cy="914400"/>
            </a:xfrm>
            <a:custGeom>
              <a:avLst/>
              <a:gdLst/>
              <a:ahLst/>
              <a:cxnLst/>
              <a:rect l="l" t="t" r="r" b="b"/>
              <a:pathLst>
                <a:path w="1068080" h="914400" extrusionOk="0">
                  <a:moveTo>
                    <a:pt x="0" y="914400"/>
                  </a:moveTo>
                  <a:lnTo>
                    <a:pt x="0" y="0"/>
                  </a:lnTo>
                  <a:lnTo>
                    <a:pt x="914400" y="0"/>
                  </a:lnTo>
                  <a:lnTo>
                    <a:pt x="914400" y="760720"/>
                  </a:lnTo>
                  <a:lnTo>
                    <a:pt x="1068080" y="914400"/>
                  </a:lnTo>
                  <a:lnTo>
                    <a:pt x="914400" y="914400"/>
                  </a:lnTo>
                  <a:close/>
                </a:path>
              </a:pathLst>
            </a:custGeom>
            <a:solidFill>
              <a:schemeClr val="accent1"/>
            </a:solidFill>
            <a:ln>
              <a:noFill/>
            </a:ln>
            <a:effectLst>
              <a:outerShdw blurRad="508000" dist="254000" dir="5400000" algn="t" rotWithShape="0">
                <a:srgbClr val="000000">
                  <a:alpha val="29409"/>
                </a:srgbClr>
              </a:outerShdw>
            </a:effectLst>
          </p:spPr>
          <p:txBody>
            <a:bodyPr spcFirstLastPara="1" wrap="square" lIns="68575" tIns="34275" rIns="68575" bIns="34275" anchor="ctr" anchorCtr="0">
              <a:noAutofit/>
            </a:bodyPr>
            <a:lstStyle/>
            <a:p>
              <a:pPr marL="0" marR="0" lvl="0" indent="0" algn="r" rtl="0">
                <a:spcBef>
                  <a:spcPts val="0"/>
                </a:spcBef>
                <a:spcAft>
                  <a:spcPts val="0"/>
                </a:spcAft>
                <a:buClr>
                  <a:srgbClr val="000000"/>
                </a:buClr>
                <a:buSzPts val="1400"/>
                <a:buFont typeface="Avenir"/>
                <a:buNone/>
              </a:pPr>
              <a:endParaRPr sz="1400">
                <a:solidFill>
                  <a:srgbClr val="FFFFFF"/>
                </a:solidFill>
                <a:latin typeface="Avenir"/>
                <a:ea typeface="Avenir"/>
                <a:cs typeface="Avenir"/>
                <a:sym typeface="Avenir"/>
              </a:endParaRPr>
            </a:p>
          </p:txBody>
        </p:sp>
        <p:sp>
          <p:nvSpPr>
            <p:cNvPr id="1061" name="Google Shape;1061;p172"/>
            <p:cNvSpPr/>
            <p:nvPr/>
          </p:nvSpPr>
          <p:spPr>
            <a:xfrm>
              <a:off x="10401976" y="2980155"/>
              <a:ext cx="525463" cy="550863"/>
            </a:xfrm>
            <a:custGeom>
              <a:avLst/>
              <a:gdLst/>
              <a:ahLst/>
              <a:cxnLst/>
              <a:rect l="l" t="t" r="r" b="b"/>
              <a:pathLst>
                <a:path w="154" h="160" extrusionOk="0">
                  <a:moveTo>
                    <a:pt x="153" y="72"/>
                  </a:moveTo>
                  <a:cubicBezTo>
                    <a:pt x="118" y="107"/>
                    <a:pt x="118" y="107"/>
                    <a:pt x="118" y="107"/>
                  </a:cubicBezTo>
                  <a:cubicBezTo>
                    <a:pt x="118" y="107"/>
                    <a:pt x="117" y="108"/>
                    <a:pt x="116" y="108"/>
                  </a:cubicBezTo>
                  <a:cubicBezTo>
                    <a:pt x="116" y="108"/>
                    <a:pt x="115" y="107"/>
                    <a:pt x="114" y="107"/>
                  </a:cubicBezTo>
                  <a:cubicBezTo>
                    <a:pt x="113" y="106"/>
                    <a:pt x="113" y="104"/>
                    <a:pt x="114" y="103"/>
                  </a:cubicBezTo>
                  <a:cubicBezTo>
                    <a:pt x="144" y="73"/>
                    <a:pt x="144" y="73"/>
                    <a:pt x="144" y="73"/>
                  </a:cubicBezTo>
                  <a:cubicBezTo>
                    <a:pt x="81" y="73"/>
                    <a:pt x="81" y="73"/>
                    <a:pt x="81" y="73"/>
                  </a:cubicBezTo>
                  <a:cubicBezTo>
                    <a:pt x="80" y="73"/>
                    <a:pt x="79" y="71"/>
                    <a:pt x="79" y="70"/>
                  </a:cubicBezTo>
                  <a:cubicBezTo>
                    <a:pt x="79" y="68"/>
                    <a:pt x="80" y="67"/>
                    <a:pt x="81" y="67"/>
                  </a:cubicBezTo>
                  <a:cubicBezTo>
                    <a:pt x="144" y="67"/>
                    <a:pt x="144" y="67"/>
                    <a:pt x="144" y="67"/>
                  </a:cubicBezTo>
                  <a:cubicBezTo>
                    <a:pt x="114" y="37"/>
                    <a:pt x="114" y="37"/>
                    <a:pt x="114" y="37"/>
                  </a:cubicBezTo>
                  <a:cubicBezTo>
                    <a:pt x="113" y="36"/>
                    <a:pt x="113" y="34"/>
                    <a:pt x="114" y="33"/>
                  </a:cubicBezTo>
                  <a:cubicBezTo>
                    <a:pt x="115" y="32"/>
                    <a:pt x="117" y="32"/>
                    <a:pt x="118" y="33"/>
                  </a:cubicBezTo>
                  <a:cubicBezTo>
                    <a:pt x="153" y="68"/>
                    <a:pt x="153" y="68"/>
                    <a:pt x="153" y="68"/>
                  </a:cubicBezTo>
                  <a:cubicBezTo>
                    <a:pt x="154" y="68"/>
                    <a:pt x="154" y="68"/>
                    <a:pt x="154" y="69"/>
                  </a:cubicBezTo>
                  <a:cubicBezTo>
                    <a:pt x="154" y="69"/>
                    <a:pt x="154" y="70"/>
                    <a:pt x="154" y="71"/>
                  </a:cubicBezTo>
                  <a:cubicBezTo>
                    <a:pt x="154" y="71"/>
                    <a:pt x="154" y="72"/>
                    <a:pt x="153" y="72"/>
                  </a:cubicBezTo>
                  <a:close/>
                  <a:moveTo>
                    <a:pt x="105" y="87"/>
                  </a:moveTo>
                  <a:cubicBezTo>
                    <a:pt x="105" y="137"/>
                    <a:pt x="105" y="137"/>
                    <a:pt x="105" y="137"/>
                  </a:cubicBezTo>
                  <a:cubicBezTo>
                    <a:pt x="105" y="138"/>
                    <a:pt x="103" y="140"/>
                    <a:pt x="102" y="140"/>
                  </a:cubicBezTo>
                  <a:cubicBezTo>
                    <a:pt x="70" y="140"/>
                    <a:pt x="70" y="140"/>
                    <a:pt x="70" y="140"/>
                  </a:cubicBezTo>
                  <a:cubicBezTo>
                    <a:pt x="70" y="157"/>
                    <a:pt x="70" y="157"/>
                    <a:pt x="70" y="157"/>
                  </a:cubicBezTo>
                  <a:cubicBezTo>
                    <a:pt x="70" y="158"/>
                    <a:pt x="69" y="159"/>
                    <a:pt x="69" y="159"/>
                  </a:cubicBezTo>
                  <a:cubicBezTo>
                    <a:pt x="68" y="160"/>
                    <a:pt x="68" y="160"/>
                    <a:pt x="67" y="160"/>
                  </a:cubicBezTo>
                  <a:cubicBezTo>
                    <a:pt x="67" y="160"/>
                    <a:pt x="66" y="160"/>
                    <a:pt x="66" y="160"/>
                  </a:cubicBezTo>
                  <a:cubicBezTo>
                    <a:pt x="2" y="140"/>
                    <a:pt x="2" y="140"/>
                    <a:pt x="2" y="140"/>
                  </a:cubicBezTo>
                  <a:cubicBezTo>
                    <a:pt x="2" y="139"/>
                    <a:pt x="2" y="139"/>
                    <a:pt x="2" y="139"/>
                  </a:cubicBezTo>
                  <a:cubicBezTo>
                    <a:pt x="2" y="139"/>
                    <a:pt x="2" y="139"/>
                    <a:pt x="2" y="139"/>
                  </a:cubicBezTo>
                  <a:cubicBezTo>
                    <a:pt x="1" y="139"/>
                    <a:pt x="1" y="139"/>
                    <a:pt x="1" y="139"/>
                  </a:cubicBezTo>
                  <a:cubicBezTo>
                    <a:pt x="1" y="139"/>
                    <a:pt x="1" y="139"/>
                    <a:pt x="1" y="139"/>
                  </a:cubicBezTo>
                  <a:cubicBezTo>
                    <a:pt x="1" y="138"/>
                    <a:pt x="0" y="138"/>
                    <a:pt x="0" y="138"/>
                  </a:cubicBezTo>
                  <a:cubicBezTo>
                    <a:pt x="0" y="138"/>
                    <a:pt x="0" y="138"/>
                    <a:pt x="0" y="138"/>
                  </a:cubicBezTo>
                  <a:cubicBezTo>
                    <a:pt x="0" y="137"/>
                    <a:pt x="0" y="137"/>
                    <a:pt x="0" y="137"/>
                  </a:cubicBezTo>
                  <a:cubicBezTo>
                    <a:pt x="0" y="3"/>
                    <a:pt x="0" y="3"/>
                    <a:pt x="0" y="3"/>
                  </a:cubicBezTo>
                  <a:cubicBezTo>
                    <a:pt x="0" y="3"/>
                    <a:pt x="0" y="2"/>
                    <a:pt x="0" y="2"/>
                  </a:cubicBezTo>
                  <a:cubicBezTo>
                    <a:pt x="0" y="2"/>
                    <a:pt x="0" y="2"/>
                    <a:pt x="0" y="2"/>
                  </a:cubicBezTo>
                  <a:cubicBezTo>
                    <a:pt x="0" y="1"/>
                    <a:pt x="1" y="1"/>
                    <a:pt x="1" y="1"/>
                  </a:cubicBezTo>
                  <a:cubicBezTo>
                    <a:pt x="1" y="1"/>
                    <a:pt x="1" y="1"/>
                    <a:pt x="1" y="1"/>
                  </a:cubicBezTo>
                  <a:cubicBezTo>
                    <a:pt x="1" y="1"/>
                    <a:pt x="1" y="1"/>
                    <a:pt x="1" y="1"/>
                  </a:cubicBezTo>
                  <a:cubicBezTo>
                    <a:pt x="1" y="1"/>
                    <a:pt x="1" y="1"/>
                    <a:pt x="1" y="0"/>
                  </a:cubicBezTo>
                  <a:cubicBezTo>
                    <a:pt x="2" y="0"/>
                    <a:pt x="2" y="0"/>
                    <a:pt x="2" y="0"/>
                  </a:cubicBezTo>
                  <a:cubicBezTo>
                    <a:pt x="2" y="0"/>
                    <a:pt x="2" y="0"/>
                    <a:pt x="3" y="0"/>
                  </a:cubicBezTo>
                  <a:cubicBezTo>
                    <a:pt x="3" y="0"/>
                    <a:pt x="3" y="0"/>
                    <a:pt x="3" y="0"/>
                  </a:cubicBezTo>
                  <a:cubicBezTo>
                    <a:pt x="102" y="0"/>
                    <a:pt x="102" y="0"/>
                    <a:pt x="102" y="0"/>
                  </a:cubicBezTo>
                  <a:cubicBezTo>
                    <a:pt x="103" y="0"/>
                    <a:pt x="105" y="1"/>
                    <a:pt x="105" y="3"/>
                  </a:cubicBezTo>
                  <a:cubicBezTo>
                    <a:pt x="105" y="52"/>
                    <a:pt x="105" y="52"/>
                    <a:pt x="105" y="52"/>
                  </a:cubicBezTo>
                  <a:cubicBezTo>
                    <a:pt x="105" y="54"/>
                    <a:pt x="103" y="55"/>
                    <a:pt x="102" y="55"/>
                  </a:cubicBezTo>
                  <a:cubicBezTo>
                    <a:pt x="100" y="55"/>
                    <a:pt x="99" y="54"/>
                    <a:pt x="99" y="52"/>
                  </a:cubicBezTo>
                  <a:cubicBezTo>
                    <a:pt x="99" y="6"/>
                    <a:pt x="99" y="6"/>
                    <a:pt x="99" y="6"/>
                  </a:cubicBezTo>
                  <a:cubicBezTo>
                    <a:pt x="22" y="6"/>
                    <a:pt x="22" y="6"/>
                    <a:pt x="22" y="6"/>
                  </a:cubicBezTo>
                  <a:cubicBezTo>
                    <a:pt x="68" y="21"/>
                    <a:pt x="68" y="21"/>
                    <a:pt x="68" y="21"/>
                  </a:cubicBezTo>
                  <a:cubicBezTo>
                    <a:pt x="69" y="21"/>
                    <a:pt x="70" y="22"/>
                    <a:pt x="70" y="23"/>
                  </a:cubicBezTo>
                  <a:cubicBezTo>
                    <a:pt x="70" y="134"/>
                    <a:pt x="70" y="134"/>
                    <a:pt x="70" y="134"/>
                  </a:cubicBezTo>
                  <a:cubicBezTo>
                    <a:pt x="99" y="134"/>
                    <a:pt x="99" y="134"/>
                    <a:pt x="99" y="134"/>
                  </a:cubicBezTo>
                  <a:cubicBezTo>
                    <a:pt x="99" y="87"/>
                    <a:pt x="99" y="87"/>
                    <a:pt x="99" y="87"/>
                  </a:cubicBezTo>
                  <a:cubicBezTo>
                    <a:pt x="99" y="86"/>
                    <a:pt x="100" y="84"/>
                    <a:pt x="102" y="84"/>
                  </a:cubicBezTo>
                  <a:cubicBezTo>
                    <a:pt x="103" y="84"/>
                    <a:pt x="105" y="86"/>
                    <a:pt x="105" y="87"/>
                  </a:cubicBezTo>
                  <a:close/>
                  <a:moveTo>
                    <a:pt x="64" y="25"/>
                  </a:moveTo>
                  <a:cubicBezTo>
                    <a:pt x="6" y="7"/>
                    <a:pt x="6" y="7"/>
                    <a:pt x="6" y="7"/>
                  </a:cubicBezTo>
                  <a:cubicBezTo>
                    <a:pt x="6" y="135"/>
                    <a:pt x="6" y="135"/>
                    <a:pt x="6" y="135"/>
                  </a:cubicBezTo>
                  <a:cubicBezTo>
                    <a:pt x="64" y="153"/>
                    <a:pt x="64" y="153"/>
                    <a:pt x="64" y="153"/>
                  </a:cubicBezTo>
                  <a:lnTo>
                    <a:pt x="64" y="25"/>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000000"/>
                </a:buClr>
                <a:buSzPts val="1400"/>
                <a:buFont typeface="Avenir"/>
                <a:buNone/>
              </a:pPr>
              <a:endParaRPr sz="1400">
                <a:solidFill>
                  <a:srgbClr val="000000"/>
                </a:solidFill>
                <a:latin typeface="Avenir"/>
                <a:ea typeface="Avenir"/>
                <a:cs typeface="Avenir"/>
                <a:sym typeface="Avenir"/>
              </a:endParaRPr>
            </a:p>
          </p:txBody>
        </p:sp>
      </p:grpSp>
      <p:sp>
        <p:nvSpPr>
          <p:cNvPr id="1063" name="Google Shape;1063;p172"/>
          <p:cNvSpPr txBox="1"/>
          <p:nvPr/>
        </p:nvSpPr>
        <p:spPr>
          <a:xfrm>
            <a:off x="7683033" y="3871562"/>
            <a:ext cx="1633812" cy="1258370"/>
          </a:xfrm>
          <a:prstGeom prst="rect">
            <a:avLst/>
          </a:prstGeom>
          <a:noFill/>
          <a:ln>
            <a:noFill/>
          </a:ln>
        </p:spPr>
        <p:txBody>
          <a:bodyPr spcFirstLastPara="1" wrap="square" lIns="0" tIns="0" rIns="0" bIns="27000" anchor="t" anchorCtr="0">
            <a:spAutoFit/>
          </a:bodyPr>
          <a:lstStyle/>
          <a:p>
            <a:pPr marL="0" marR="0" lvl="0" indent="0" algn="l" rtl="0">
              <a:spcBef>
                <a:spcPts val="0"/>
              </a:spcBef>
              <a:spcAft>
                <a:spcPts val="0"/>
              </a:spcAft>
              <a:buClr>
                <a:srgbClr val="000000"/>
              </a:buClr>
              <a:buSzPts val="800"/>
              <a:buFont typeface="Avenir"/>
              <a:buNone/>
            </a:pPr>
            <a:r>
              <a:rPr lang="en-US" sz="1600" dirty="0">
                <a:latin typeface="Roboto Light" panose="02000000000000000000" pitchFamily="2" charset="0"/>
                <a:ea typeface="Roboto Light" panose="02000000000000000000" pitchFamily="2" charset="0"/>
                <a:cs typeface="Roboto Light" panose="02000000000000000000" pitchFamily="2" charset="0"/>
                <a:sym typeface="Montserrat"/>
              </a:rPr>
              <a:t>C</a:t>
            </a:r>
            <a:r>
              <a:rPr lang="en-US" sz="1600" dirty="0">
                <a:solidFill>
                  <a:srgbClr val="000000"/>
                </a:solidFill>
                <a:latin typeface="Roboto Light" panose="02000000000000000000" pitchFamily="2" charset="0"/>
                <a:ea typeface="Roboto Light" panose="02000000000000000000" pitchFamily="2" charset="0"/>
                <a:cs typeface="Roboto Light" panose="02000000000000000000" pitchFamily="2" charset="0"/>
                <a:sym typeface="Montserrat"/>
              </a:rPr>
              <a:t>onversations in real-time to classify caller interests, intent, and conversions</a:t>
            </a:r>
            <a:endParaRPr sz="1600" dirty="0">
              <a:solidFill>
                <a:srgbClr val="000000"/>
              </a:solidFill>
              <a:latin typeface="Roboto Light" panose="02000000000000000000" pitchFamily="2" charset="0"/>
              <a:ea typeface="Roboto Light" panose="02000000000000000000" pitchFamily="2" charset="0"/>
              <a:cs typeface="Roboto Light" panose="02000000000000000000" pitchFamily="2" charset="0"/>
              <a:sym typeface="Montserrat"/>
            </a:endParaRPr>
          </a:p>
        </p:txBody>
      </p:sp>
      <p:grpSp>
        <p:nvGrpSpPr>
          <p:cNvPr id="1064" name="Google Shape;1064;p172"/>
          <p:cNvGrpSpPr/>
          <p:nvPr/>
        </p:nvGrpSpPr>
        <p:grpSpPr>
          <a:xfrm>
            <a:off x="7687895" y="2023849"/>
            <a:ext cx="916595" cy="1070643"/>
            <a:chOff x="7777919" y="2794308"/>
            <a:chExt cx="914400" cy="1068080"/>
          </a:xfrm>
        </p:grpSpPr>
        <p:sp>
          <p:nvSpPr>
            <p:cNvPr id="1065" name="Google Shape;1065;p172"/>
            <p:cNvSpPr/>
            <p:nvPr/>
          </p:nvSpPr>
          <p:spPr>
            <a:xfrm rot="5400000">
              <a:off x="7701079" y="2871148"/>
              <a:ext cx="1068080" cy="914400"/>
            </a:xfrm>
            <a:custGeom>
              <a:avLst/>
              <a:gdLst/>
              <a:ahLst/>
              <a:cxnLst/>
              <a:rect l="l" t="t" r="r" b="b"/>
              <a:pathLst>
                <a:path w="1068080" h="914400" extrusionOk="0">
                  <a:moveTo>
                    <a:pt x="0" y="914400"/>
                  </a:moveTo>
                  <a:lnTo>
                    <a:pt x="0" y="0"/>
                  </a:lnTo>
                  <a:lnTo>
                    <a:pt x="914400" y="0"/>
                  </a:lnTo>
                  <a:lnTo>
                    <a:pt x="914400" y="760720"/>
                  </a:lnTo>
                  <a:lnTo>
                    <a:pt x="1068080" y="914400"/>
                  </a:lnTo>
                  <a:lnTo>
                    <a:pt x="914400" y="914400"/>
                  </a:lnTo>
                  <a:close/>
                </a:path>
              </a:pathLst>
            </a:custGeom>
            <a:solidFill>
              <a:schemeClr val="accent1"/>
            </a:solidFill>
            <a:ln>
              <a:noFill/>
            </a:ln>
            <a:effectLst>
              <a:outerShdw blurRad="508000" dist="254000" dir="5400000" algn="t" rotWithShape="0">
                <a:srgbClr val="000000">
                  <a:alpha val="29409"/>
                </a:srgbClr>
              </a:outerShdw>
            </a:effectLst>
          </p:spPr>
          <p:txBody>
            <a:bodyPr spcFirstLastPara="1" wrap="square" lIns="68575" tIns="34275" rIns="68575" bIns="34275" anchor="ctr" anchorCtr="0">
              <a:noAutofit/>
            </a:bodyPr>
            <a:lstStyle/>
            <a:p>
              <a:pPr marL="0" marR="0" lvl="0" indent="0" algn="r" rtl="0">
                <a:spcBef>
                  <a:spcPts val="0"/>
                </a:spcBef>
                <a:spcAft>
                  <a:spcPts val="0"/>
                </a:spcAft>
                <a:buClr>
                  <a:srgbClr val="000000"/>
                </a:buClr>
                <a:buSzPts val="1400"/>
                <a:buFont typeface="Avenir"/>
                <a:buNone/>
              </a:pPr>
              <a:endParaRPr sz="1400">
                <a:solidFill>
                  <a:srgbClr val="FFFFFF"/>
                </a:solidFill>
                <a:latin typeface="Montserrat"/>
                <a:ea typeface="Montserrat"/>
                <a:cs typeface="Montserrat"/>
                <a:sym typeface="Montserrat"/>
              </a:endParaRPr>
            </a:p>
          </p:txBody>
        </p:sp>
        <p:sp>
          <p:nvSpPr>
            <p:cNvPr id="1066" name="Google Shape;1066;p172"/>
            <p:cNvSpPr/>
            <p:nvPr/>
          </p:nvSpPr>
          <p:spPr>
            <a:xfrm>
              <a:off x="8065299" y="3029368"/>
              <a:ext cx="438150" cy="384175"/>
            </a:xfrm>
            <a:custGeom>
              <a:avLst/>
              <a:gdLst/>
              <a:ahLst/>
              <a:cxnLst/>
              <a:rect l="l" t="t" r="r" b="b"/>
              <a:pathLst>
                <a:path w="129" h="112" extrusionOk="0">
                  <a:moveTo>
                    <a:pt x="15" y="0"/>
                  </a:moveTo>
                  <a:cubicBezTo>
                    <a:pt x="7" y="0"/>
                    <a:pt x="0" y="7"/>
                    <a:pt x="0" y="15"/>
                  </a:cubicBezTo>
                  <a:cubicBezTo>
                    <a:pt x="0" y="74"/>
                    <a:pt x="0" y="74"/>
                    <a:pt x="0" y="74"/>
                  </a:cubicBezTo>
                  <a:cubicBezTo>
                    <a:pt x="0" y="82"/>
                    <a:pt x="7" y="88"/>
                    <a:pt x="15" y="88"/>
                  </a:cubicBezTo>
                  <a:cubicBezTo>
                    <a:pt x="81" y="88"/>
                    <a:pt x="81" y="88"/>
                    <a:pt x="81" y="88"/>
                  </a:cubicBezTo>
                  <a:cubicBezTo>
                    <a:pt x="100" y="110"/>
                    <a:pt x="100" y="110"/>
                    <a:pt x="100" y="110"/>
                  </a:cubicBezTo>
                  <a:cubicBezTo>
                    <a:pt x="101" y="111"/>
                    <a:pt x="102" y="112"/>
                    <a:pt x="104" y="112"/>
                  </a:cubicBezTo>
                  <a:cubicBezTo>
                    <a:pt x="107" y="112"/>
                    <a:pt x="110" y="109"/>
                    <a:pt x="110" y="106"/>
                  </a:cubicBezTo>
                  <a:cubicBezTo>
                    <a:pt x="110" y="88"/>
                    <a:pt x="110" y="88"/>
                    <a:pt x="110" y="88"/>
                  </a:cubicBezTo>
                  <a:cubicBezTo>
                    <a:pt x="114" y="88"/>
                    <a:pt x="114" y="88"/>
                    <a:pt x="114" y="88"/>
                  </a:cubicBezTo>
                  <a:cubicBezTo>
                    <a:pt x="122" y="88"/>
                    <a:pt x="129" y="82"/>
                    <a:pt x="129" y="74"/>
                  </a:cubicBezTo>
                  <a:cubicBezTo>
                    <a:pt x="129" y="15"/>
                    <a:pt x="129" y="15"/>
                    <a:pt x="129" y="15"/>
                  </a:cubicBezTo>
                  <a:cubicBezTo>
                    <a:pt x="129" y="7"/>
                    <a:pt x="122" y="0"/>
                    <a:pt x="114" y="0"/>
                  </a:cubicBezTo>
                  <a:lnTo>
                    <a:pt x="15" y="0"/>
                  </a:lnTo>
                  <a:close/>
                  <a:moveTo>
                    <a:pt x="121" y="15"/>
                  </a:moveTo>
                  <a:cubicBezTo>
                    <a:pt x="121" y="74"/>
                    <a:pt x="121" y="74"/>
                    <a:pt x="121" y="74"/>
                  </a:cubicBezTo>
                  <a:cubicBezTo>
                    <a:pt x="121" y="77"/>
                    <a:pt x="118" y="80"/>
                    <a:pt x="114" y="80"/>
                  </a:cubicBezTo>
                  <a:cubicBezTo>
                    <a:pt x="106" y="80"/>
                    <a:pt x="106" y="80"/>
                    <a:pt x="106" y="80"/>
                  </a:cubicBezTo>
                  <a:cubicBezTo>
                    <a:pt x="104" y="80"/>
                    <a:pt x="102" y="82"/>
                    <a:pt x="102" y="84"/>
                  </a:cubicBezTo>
                  <a:cubicBezTo>
                    <a:pt x="102" y="100"/>
                    <a:pt x="102" y="100"/>
                    <a:pt x="102" y="100"/>
                  </a:cubicBezTo>
                  <a:cubicBezTo>
                    <a:pt x="86" y="82"/>
                    <a:pt x="86" y="82"/>
                    <a:pt x="86" y="82"/>
                  </a:cubicBezTo>
                  <a:cubicBezTo>
                    <a:pt x="85" y="81"/>
                    <a:pt x="84" y="80"/>
                    <a:pt x="83" y="80"/>
                  </a:cubicBezTo>
                  <a:cubicBezTo>
                    <a:pt x="15" y="80"/>
                    <a:pt x="15" y="80"/>
                    <a:pt x="15" y="80"/>
                  </a:cubicBezTo>
                  <a:cubicBezTo>
                    <a:pt x="11" y="80"/>
                    <a:pt x="8" y="77"/>
                    <a:pt x="8" y="74"/>
                  </a:cubicBezTo>
                  <a:cubicBezTo>
                    <a:pt x="8" y="15"/>
                    <a:pt x="8" y="15"/>
                    <a:pt x="8" y="15"/>
                  </a:cubicBezTo>
                  <a:cubicBezTo>
                    <a:pt x="8" y="11"/>
                    <a:pt x="11" y="8"/>
                    <a:pt x="15" y="8"/>
                  </a:cubicBezTo>
                  <a:cubicBezTo>
                    <a:pt x="114" y="8"/>
                    <a:pt x="114" y="8"/>
                    <a:pt x="114" y="8"/>
                  </a:cubicBezTo>
                  <a:cubicBezTo>
                    <a:pt x="118" y="8"/>
                    <a:pt x="121" y="11"/>
                    <a:pt x="121" y="15"/>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000000"/>
                </a:buClr>
                <a:buSzPts val="1400"/>
                <a:buFont typeface="Avenir"/>
                <a:buNone/>
              </a:pPr>
              <a:endParaRPr sz="1400">
                <a:solidFill>
                  <a:srgbClr val="000000"/>
                </a:solidFill>
                <a:latin typeface="Montserrat"/>
                <a:ea typeface="Montserrat"/>
                <a:cs typeface="Montserrat"/>
                <a:sym typeface="Montserrat"/>
              </a:endParaRPr>
            </a:p>
          </p:txBody>
        </p:sp>
        <p:sp>
          <p:nvSpPr>
            <p:cNvPr id="1067" name="Google Shape;1067;p172"/>
            <p:cNvSpPr/>
            <p:nvPr/>
          </p:nvSpPr>
          <p:spPr>
            <a:xfrm>
              <a:off x="7960524" y="3111918"/>
              <a:ext cx="373063" cy="382588"/>
            </a:xfrm>
            <a:custGeom>
              <a:avLst/>
              <a:gdLst/>
              <a:ahLst/>
              <a:cxnLst/>
              <a:rect l="l" t="t" r="r" b="b"/>
              <a:pathLst>
                <a:path w="110" h="112" extrusionOk="0">
                  <a:moveTo>
                    <a:pt x="23" y="112"/>
                  </a:moveTo>
                  <a:cubicBezTo>
                    <a:pt x="24" y="112"/>
                    <a:pt x="24" y="112"/>
                    <a:pt x="25" y="112"/>
                  </a:cubicBezTo>
                  <a:cubicBezTo>
                    <a:pt x="27" y="112"/>
                    <a:pt x="28" y="111"/>
                    <a:pt x="29" y="110"/>
                  </a:cubicBezTo>
                  <a:cubicBezTo>
                    <a:pt x="48" y="88"/>
                    <a:pt x="48" y="88"/>
                    <a:pt x="48" y="88"/>
                  </a:cubicBezTo>
                  <a:cubicBezTo>
                    <a:pt x="106" y="88"/>
                    <a:pt x="106" y="88"/>
                    <a:pt x="106" y="88"/>
                  </a:cubicBezTo>
                  <a:cubicBezTo>
                    <a:pt x="109" y="88"/>
                    <a:pt x="110" y="87"/>
                    <a:pt x="110" y="84"/>
                  </a:cubicBezTo>
                  <a:cubicBezTo>
                    <a:pt x="110" y="82"/>
                    <a:pt x="109" y="80"/>
                    <a:pt x="106" y="80"/>
                  </a:cubicBezTo>
                  <a:cubicBezTo>
                    <a:pt x="46" y="80"/>
                    <a:pt x="46" y="80"/>
                    <a:pt x="46" y="80"/>
                  </a:cubicBezTo>
                  <a:cubicBezTo>
                    <a:pt x="45" y="80"/>
                    <a:pt x="44" y="81"/>
                    <a:pt x="43" y="82"/>
                  </a:cubicBezTo>
                  <a:cubicBezTo>
                    <a:pt x="27" y="101"/>
                    <a:pt x="27" y="101"/>
                    <a:pt x="27" y="101"/>
                  </a:cubicBezTo>
                  <a:cubicBezTo>
                    <a:pt x="27" y="84"/>
                    <a:pt x="27" y="84"/>
                    <a:pt x="27" y="84"/>
                  </a:cubicBezTo>
                  <a:cubicBezTo>
                    <a:pt x="27" y="82"/>
                    <a:pt x="25" y="80"/>
                    <a:pt x="23" y="80"/>
                  </a:cubicBezTo>
                  <a:cubicBezTo>
                    <a:pt x="15" y="80"/>
                    <a:pt x="15" y="80"/>
                    <a:pt x="15" y="80"/>
                  </a:cubicBezTo>
                  <a:cubicBezTo>
                    <a:pt x="11" y="80"/>
                    <a:pt x="8" y="77"/>
                    <a:pt x="8" y="74"/>
                  </a:cubicBezTo>
                  <a:cubicBezTo>
                    <a:pt x="8" y="15"/>
                    <a:pt x="8" y="15"/>
                    <a:pt x="8" y="15"/>
                  </a:cubicBezTo>
                  <a:cubicBezTo>
                    <a:pt x="8" y="11"/>
                    <a:pt x="11" y="8"/>
                    <a:pt x="15" y="8"/>
                  </a:cubicBezTo>
                  <a:cubicBezTo>
                    <a:pt x="17" y="8"/>
                    <a:pt x="19" y="6"/>
                    <a:pt x="19" y="4"/>
                  </a:cubicBezTo>
                  <a:cubicBezTo>
                    <a:pt x="19" y="2"/>
                    <a:pt x="17" y="0"/>
                    <a:pt x="15" y="0"/>
                  </a:cubicBezTo>
                  <a:cubicBezTo>
                    <a:pt x="7" y="0"/>
                    <a:pt x="0" y="7"/>
                    <a:pt x="0" y="15"/>
                  </a:cubicBezTo>
                  <a:cubicBezTo>
                    <a:pt x="0" y="74"/>
                    <a:pt x="0" y="74"/>
                    <a:pt x="0" y="74"/>
                  </a:cubicBezTo>
                  <a:cubicBezTo>
                    <a:pt x="0" y="82"/>
                    <a:pt x="7" y="88"/>
                    <a:pt x="15" y="88"/>
                  </a:cubicBezTo>
                  <a:cubicBezTo>
                    <a:pt x="19" y="88"/>
                    <a:pt x="19" y="88"/>
                    <a:pt x="19" y="88"/>
                  </a:cubicBezTo>
                  <a:cubicBezTo>
                    <a:pt x="19" y="106"/>
                    <a:pt x="19" y="106"/>
                    <a:pt x="19" y="106"/>
                  </a:cubicBezTo>
                  <a:cubicBezTo>
                    <a:pt x="19" y="109"/>
                    <a:pt x="20" y="111"/>
                    <a:pt x="23" y="112"/>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000000"/>
                </a:buClr>
                <a:buSzPts val="1400"/>
                <a:buFont typeface="Avenir"/>
                <a:buNone/>
              </a:pPr>
              <a:endParaRPr sz="1400">
                <a:solidFill>
                  <a:srgbClr val="000000"/>
                </a:solidFill>
                <a:latin typeface="Montserrat"/>
                <a:ea typeface="Montserrat"/>
                <a:cs typeface="Montserrat"/>
                <a:sym typeface="Montserrat"/>
              </a:endParaRPr>
            </a:p>
          </p:txBody>
        </p:sp>
        <p:sp>
          <p:nvSpPr>
            <p:cNvPr id="1068" name="Google Shape;1068;p172"/>
            <p:cNvSpPr/>
            <p:nvPr/>
          </p:nvSpPr>
          <p:spPr>
            <a:xfrm>
              <a:off x="8268499" y="3170656"/>
              <a:ext cx="31800" cy="30300"/>
            </a:xfrm>
            <a:prstGeom prst="ellipse">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000000"/>
                </a:buClr>
                <a:buSzPts val="1400"/>
                <a:buFont typeface="Avenir"/>
                <a:buNone/>
              </a:pPr>
              <a:endParaRPr sz="1400">
                <a:solidFill>
                  <a:srgbClr val="000000"/>
                </a:solidFill>
                <a:latin typeface="Montserrat"/>
                <a:ea typeface="Montserrat"/>
                <a:cs typeface="Montserrat"/>
                <a:sym typeface="Montserrat"/>
              </a:endParaRPr>
            </a:p>
          </p:txBody>
        </p:sp>
        <p:sp>
          <p:nvSpPr>
            <p:cNvPr id="1069" name="Google Shape;1069;p172"/>
            <p:cNvSpPr/>
            <p:nvPr/>
          </p:nvSpPr>
          <p:spPr>
            <a:xfrm>
              <a:off x="8214524" y="3170656"/>
              <a:ext cx="31800" cy="30300"/>
            </a:xfrm>
            <a:prstGeom prst="ellipse">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000000"/>
                </a:buClr>
                <a:buSzPts val="1400"/>
                <a:buFont typeface="Avenir"/>
                <a:buNone/>
              </a:pPr>
              <a:endParaRPr sz="1400">
                <a:solidFill>
                  <a:srgbClr val="000000"/>
                </a:solidFill>
                <a:latin typeface="Montserrat"/>
                <a:ea typeface="Montserrat"/>
                <a:cs typeface="Montserrat"/>
                <a:sym typeface="Montserrat"/>
              </a:endParaRPr>
            </a:p>
          </p:txBody>
        </p:sp>
        <p:sp>
          <p:nvSpPr>
            <p:cNvPr id="1070" name="Google Shape;1070;p172"/>
            <p:cNvSpPr/>
            <p:nvPr/>
          </p:nvSpPr>
          <p:spPr>
            <a:xfrm>
              <a:off x="8324062" y="3170656"/>
              <a:ext cx="30300" cy="30300"/>
            </a:xfrm>
            <a:prstGeom prst="ellipse">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000000"/>
                </a:buClr>
                <a:buSzPts val="1400"/>
                <a:buFont typeface="Avenir"/>
                <a:buNone/>
              </a:pPr>
              <a:endParaRPr sz="1400">
                <a:solidFill>
                  <a:srgbClr val="000000"/>
                </a:solidFill>
                <a:latin typeface="Montserrat"/>
                <a:ea typeface="Montserrat"/>
                <a:cs typeface="Montserrat"/>
                <a:sym typeface="Montserrat"/>
              </a:endParaRPr>
            </a:p>
          </p:txBody>
        </p:sp>
      </p:grpSp>
      <p:pic>
        <p:nvPicPr>
          <p:cNvPr id="30" name="Picture 29">
            <a:extLst>
              <a:ext uri="{FF2B5EF4-FFF2-40B4-BE49-F238E27FC236}">
                <a16:creationId xmlns:a16="http://schemas.microsoft.com/office/drawing/2014/main" id="{D32648B2-241C-F440-864F-C3B02F48456B}"/>
              </a:ext>
            </a:extLst>
          </p:cNvPr>
          <p:cNvPicPr>
            <a:picLocks noChangeAspect="1"/>
          </p:cNvPicPr>
          <p:nvPr/>
        </p:nvPicPr>
        <p:blipFill>
          <a:blip r:embed="rId3"/>
          <a:stretch>
            <a:fillRect/>
          </a:stretch>
        </p:blipFill>
        <p:spPr>
          <a:xfrm>
            <a:off x="5816600" y="1478605"/>
            <a:ext cx="558800" cy="38100"/>
          </a:xfrm>
          <a:prstGeom prst="rect">
            <a:avLst/>
          </a:prstGeom>
        </p:spPr>
      </p:pic>
      <p:sp>
        <p:nvSpPr>
          <p:cNvPr id="31" name="Google Shape;1054;p172">
            <a:extLst>
              <a:ext uri="{FF2B5EF4-FFF2-40B4-BE49-F238E27FC236}">
                <a16:creationId xmlns:a16="http://schemas.microsoft.com/office/drawing/2014/main" id="{69FE0533-53A1-4F43-A1FF-F24304D9C7F0}"/>
              </a:ext>
            </a:extLst>
          </p:cNvPr>
          <p:cNvSpPr txBox="1"/>
          <p:nvPr/>
        </p:nvSpPr>
        <p:spPr>
          <a:xfrm>
            <a:off x="3076277" y="3345231"/>
            <a:ext cx="683092" cy="307340"/>
          </a:xfrm>
          <a:prstGeom prst="rect">
            <a:avLst/>
          </a:prstGeom>
          <a:noFill/>
          <a:ln>
            <a:noFill/>
          </a:ln>
        </p:spPr>
        <p:txBody>
          <a:bodyPr spcFirstLastPara="1" wrap="square" lIns="0" tIns="0" rIns="0" bIns="27000" anchor="t" anchorCtr="0">
            <a:spAutoFit/>
          </a:bodyPr>
          <a:lstStyle/>
          <a:p>
            <a:pPr lvl="0">
              <a:lnSpc>
                <a:spcPct val="130000"/>
              </a:lnSpc>
              <a:buClr>
                <a:srgbClr val="000000"/>
              </a:buClr>
              <a:buSzPts val="1500"/>
            </a:pPr>
            <a:r>
              <a:rPr lang="en-US" sz="1400" b="1" dirty="0">
                <a:solidFill>
                  <a:srgbClr val="000000"/>
                </a:solidFill>
                <a:latin typeface="Montserrat"/>
                <a:ea typeface="Montserrat"/>
                <a:cs typeface="Montserrat"/>
                <a:sym typeface="Montserrat"/>
              </a:rPr>
              <a:t>UNIFY</a:t>
            </a:r>
            <a:endParaRPr lang="en-US" sz="1200" b="1" dirty="0">
              <a:solidFill>
                <a:srgbClr val="000000"/>
              </a:solidFill>
              <a:latin typeface="Montserrat"/>
              <a:ea typeface="Montserrat"/>
              <a:cs typeface="Montserrat"/>
              <a:sym typeface="Montserrat"/>
            </a:endParaRPr>
          </a:p>
        </p:txBody>
      </p:sp>
      <p:sp>
        <p:nvSpPr>
          <p:cNvPr id="32" name="Google Shape;1054;p172">
            <a:extLst>
              <a:ext uri="{FF2B5EF4-FFF2-40B4-BE49-F238E27FC236}">
                <a16:creationId xmlns:a16="http://schemas.microsoft.com/office/drawing/2014/main" id="{51E2DA9F-327D-D34C-BE37-A7EC0CB234EE}"/>
              </a:ext>
            </a:extLst>
          </p:cNvPr>
          <p:cNvSpPr txBox="1"/>
          <p:nvPr/>
        </p:nvSpPr>
        <p:spPr>
          <a:xfrm>
            <a:off x="5394000" y="3345231"/>
            <a:ext cx="988435" cy="307340"/>
          </a:xfrm>
          <a:prstGeom prst="rect">
            <a:avLst/>
          </a:prstGeom>
          <a:noFill/>
          <a:ln>
            <a:noFill/>
          </a:ln>
        </p:spPr>
        <p:txBody>
          <a:bodyPr spcFirstLastPara="1" wrap="square" lIns="0" tIns="0" rIns="0" bIns="27000" anchor="t" anchorCtr="0">
            <a:spAutoFit/>
          </a:bodyPr>
          <a:lstStyle/>
          <a:p>
            <a:pPr lvl="0">
              <a:lnSpc>
                <a:spcPct val="130000"/>
              </a:lnSpc>
              <a:buClr>
                <a:srgbClr val="000000"/>
              </a:buClr>
              <a:buSzPts val="1500"/>
            </a:pPr>
            <a:r>
              <a:rPr lang="en-US" sz="1400" b="1" dirty="0">
                <a:solidFill>
                  <a:srgbClr val="000000"/>
                </a:solidFill>
                <a:latin typeface="Montserrat"/>
                <a:ea typeface="Montserrat"/>
                <a:cs typeface="Montserrat"/>
                <a:sym typeface="Montserrat"/>
              </a:rPr>
              <a:t>ROUTE</a:t>
            </a:r>
            <a:endParaRPr lang="en-US" sz="1200" b="1" dirty="0">
              <a:solidFill>
                <a:srgbClr val="000000"/>
              </a:solidFill>
              <a:latin typeface="Montserrat"/>
              <a:ea typeface="Montserrat"/>
              <a:cs typeface="Montserrat"/>
              <a:sym typeface="Montserrat"/>
            </a:endParaRPr>
          </a:p>
        </p:txBody>
      </p:sp>
      <p:sp>
        <p:nvSpPr>
          <p:cNvPr id="33" name="Google Shape;1054;p172">
            <a:extLst>
              <a:ext uri="{FF2B5EF4-FFF2-40B4-BE49-F238E27FC236}">
                <a16:creationId xmlns:a16="http://schemas.microsoft.com/office/drawing/2014/main" id="{BEEC3F97-6086-F14E-B811-D00BD7812E27}"/>
              </a:ext>
            </a:extLst>
          </p:cNvPr>
          <p:cNvSpPr txBox="1"/>
          <p:nvPr/>
        </p:nvSpPr>
        <p:spPr>
          <a:xfrm>
            <a:off x="7683033" y="3345231"/>
            <a:ext cx="988435" cy="307340"/>
          </a:xfrm>
          <a:prstGeom prst="rect">
            <a:avLst/>
          </a:prstGeom>
          <a:noFill/>
          <a:ln>
            <a:noFill/>
          </a:ln>
        </p:spPr>
        <p:txBody>
          <a:bodyPr spcFirstLastPara="1" wrap="square" lIns="0" tIns="0" rIns="0" bIns="27000" anchor="t" anchorCtr="0">
            <a:spAutoFit/>
          </a:bodyPr>
          <a:lstStyle/>
          <a:p>
            <a:pPr lvl="0">
              <a:lnSpc>
                <a:spcPct val="130000"/>
              </a:lnSpc>
              <a:buClr>
                <a:srgbClr val="000000"/>
              </a:buClr>
              <a:buSzPts val="1500"/>
            </a:pPr>
            <a:r>
              <a:rPr lang="en-US" sz="1400" b="1" dirty="0">
                <a:solidFill>
                  <a:srgbClr val="000000"/>
                </a:solidFill>
                <a:latin typeface="Montserrat"/>
                <a:ea typeface="Montserrat"/>
                <a:cs typeface="Montserrat"/>
                <a:sym typeface="Montserrat"/>
              </a:rPr>
              <a:t>ANALYZE</a:t>
            </a:r>
            <a:endParaRPr lang="en-US" sz="1200" b="1" dirty="0">
              <a:solidFill>
                <a:srgbClr val="000000"/>
              </a:solidFill>
              <a:latin typeface="Montserrat"/>
              <a:ea typeface="Montserrat"/>
              <a:cs typeface="Montserrat"/>
              <a:sym typeface="Montserrat"/>
            </a:endParaRPr>
          </a:p>
        </p:txBody>
      </p:sp>
      <p:sp>
        <p:nvSpPr>
          <p:cNvPr id="34" name="Google Shape;1054;p172">
            <a:extLst>
              <a:ext uri="{FF2B5EF4-FFF2-40B4-BE49-F238E27FC236}">
                <a16:creationId xmlns:a16="http://schemas.microsoft.com/office/drawing/2014/main" id="{D00939E4-8F92-B644-BAA2-2A74B6ECCA99}"/>
              </a:ext>
            </a:extLst>
          </p:cNvPr>
          <p:cNvSpPr txBox="1"/>
          <p:nvPr/>
        </p:nvSpPr>
        <p:spPr>
          <a:xfrm>
            <a:off x="10000379" y="3345231"/>
            <a:ext cx="988435" cy="307340"/>
          </a:xfrm>
          <a:prstGeom prst="rect">
            <a:avLst/>
          </a:prstGeom>
          <a:noFill/>
          <a:ln>
            <a:noFill/>
          </a:ln>
        </p:spPr>
        <p:txBody>
          <a:bodyPr spcFirstLastPara="1" wrap="square" lIns="0" tIns="0" rIns="0" bIns="27000" anchor="t" anchorCtr="0">
            <a:spAutoFit/>
          </a:bodyPr>
          <a:lstStyle/>
          <a:p>
            <a:pPr lvl="0">
              <a:lnSpc>
                <a:spcPct val="130000"/>
              </a:lnSpc>
              <a:buClr>
                <a:srgbClr val="000000"/>
              </a:buClr>
              <a:buSzPts val="1500"/>
            </a:pPr>
            <a:r>
              <a:rPr lang="en-US" sz="1400" b="1" dirty="0">
                <a:solidFill>
                  <a:srgbClr val="000000"/>
                </a:solidFill>
                <a:latin typeface="Montserrat"/>
                <a:ea typeface="Montserrat"/>
                <a:cs typeface="Montserrat"/>
                <a:sym typeface="Montserrat"/>
              </a:rPr>
              <a:t>PUSH</a:t>
            </a:r>
            <a:endParaRPr lang="en-US" sz="1200" b="1" dirty="0">
              <a:solidFill>
                <a:srgbClr val="000000"/>
              </a:solidFill>
              <a:latin typeface="Montserrat"/>
              <a:ea typeface="Montserrat"/>
              <a:cs typeface="Montserrat"/>
              <a:sym typeface="Montserrat"/>
            </a:endParaRPr>
          </a:p>
        </p:txBody>
      </p:sp>
      <p:sp>
        <p:nvSpPr>
          <p:cNvPr id="35" name="Google Shape;1054;p172">
            <a:extLst>
              <a:ext uri="{FF2B5EF4-FFF2-40B4-BE49-F238E27FC236}">
                <a16:creationId xmlns:a16="http://schemas.microsoft.com/office/drawing/2014/main" id="{A61CAA62-9122-E74F-850F-3FDF973C94EB}"/>
              </a:ext>
            </a:extLst>
          </p:cNvPr>
          <p:cNvSpPr txBox="1"/>
          <p:nvPr/>
        </p:nvSpPr>
        <p:spPr>
          <a:xfrm>
            <a:off x="777457" y="3345231"/>
            <a:ext cx="846243" cy="307340"/>
          </a:xfrm>
          <a:prstGeom prst="rect">
            <a:avLst/>
          </a:prstGeom>
          <a:noFill/>
          <a:ln>
            <a:noFill/>
          </a:ln>
        </p:spPr>
        <p:txBody>
          <a:bodyPr spcFirstLastPara="1" wrap="square" lIns="0" tIns="0" rIns="0" bIns="27000" anchor="t" anchorCtr="0">
            <a:spAutoFit/>
          </a:bodyPr>
          <a:lstStyle/>
          <a:p>
            <a:pPr lvl="0">
              <a:lnSpc>
                <a:spcPct val="130000"/>
              </a:lnSpc>
              <a:buClr>
                <a:srgbClr val="000000"/>
              </a:buClr>
              <a:buSzPts val="1500"/>
            </a:pPr>
            <a:r>
              <a:rPr lang="en-US" sz="1400" b="1" dirty="0">
                <a:solidFill>
                  <a:srgbClr val="000000"/>
                </a:solidFill>
                <a:latin typeface="Montserrat"/>
                <a:ea typeface="Montserrat"/>
                <a:cs typeface="Montserrat"/>
                <a:sym typeface="Montserrat"/>
              </a:rPr>
              <a:t>ENGAGE</a:t>
            </a:r>
            <a:endParaRPr lang="en-US" sz="1200" b="1" dirty="0">
              <a:solidFill>
                <a:srgbClr val="000000"/>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178"/>
          <p:cNvSpPr txBox="1">
            <a:spLocks noGrp="1"/>
          </p:cNvSpPr>
          <p:nvPr>
            <p:ph type="title"/>
          </p:nvPr>
        </p:nvSpPr>
        <p:spPr>
          <a:xfrm>
            <a:off x="561268" y="179086"/>
            <a:ext cx="5520982" cy="739200"/>
          </a:xfrm>
          <a:prstGeom prst="rect">
            <a:avLst/>
          </a:prstGeom>
        </p:spPr>
        <p:txBody>
          <a:bodyPr spcFirstLastPara="1" wrap="square" lIns="0" tIns="19200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800" b="1" dirty="0">
                <a:latin typeface="Montserrat SemiBold" pitchFamily="2" charset="77"/>
              </a:rPr>
              <a:t>PHONE CALL -D</a:t>
            </a:r>
            <a:r>
              <a:rPr lang="en-US" sz="2800" b="1" dirty="0">
                <a:solidFill>
                  <a:srgbClr val="000000"/>
                </a:solidFill>
                <a:latin typeface="Montserrat SemiBold" pitchFamily="2" charset="77"/>
              </a:rPr>
              <a:t>ATA PRIVACY &amp;</a:t>
            </a:r>
            <a:r>
              <a:rPr lang="en-US" sz="2800" b="1" dirty="0">
                <a:solidFill>
                  <a:schemeClr val="accent1"/>
                </a:solidFill>
                <a:latin typeface="Montserrat SemiBold" pitchFamily="2" charset="77"/>
              </a:rPr>
              <a:t> </a:t>
            </a:r>
            <a:r>
              <a:rPr lang="en-US" sz="2800" b="1" dirty="0">
                <a:latin typeface="Montserrat SemiBold" pitchFamily="2" charset="77"/>
              </a:rPr>
              <a:t>COMPLIANCE</a:t>
            </a:r>
            <a:endParaRPr sz="2400" b="1" dirty="0">
              <a:latin typeface="Montserrat SemiBold" pitchFamily="2" charset="77"/>
            </a:endParaRPr>
          </a:p>
        </p:txBody>
      </p:sp>
      <p:sp>
        <p:nvSpPr>
          <p:cNvPr id="1173" name="Google Shape;1173;p178"/>
          <p:cNvSpPr txBox="1"/>
          <p:nvPr/>
        </p:nvSpPr>
        <p:spPr>
          <a:xfrm>
            <a:off x="442556" y="2239930"/>
            <a:ext cx="7189800" cy="4351956"/>
          </a:xfrm>
          <a:prstGeom prst="rect">
            <a:avLst/>
          </a:prstGeom>
          <a:noFill/>
          <a:ln>
            <a:noFill/>
          </a:ln>
        </p:spPr>
        <p:txBody>
          <a:bodyPr spcFirstLastPara="1" wrap="square" lIns="91425" tIns="91425" rIns="91425" bIns="91425" numCol="2" spcCol="548640" anchor="t" anchorCtr="0">
            <a:noAutofit/>
          </a:bodyPr>
          <a:lstStyle/>
          <a:p>
            <a:pPr marL="155448" lvl="0" indent="-155448" algn="l" rtl="0">
              <a:lnSpc>
                <a:spcPct val="110000"/>
              </a:lnSpc>
              <a:spcBef>
                <a:spcPts val="1000"/>
              </a:spcBef>
              <a:buClr>
                <a:srgbClr val="A52722"/>
              </a:buClr>
              <a:buSzPct val="120000"/>
              <a:buFont typeface="Arial" panose="020B0604020202020204" pitchFamily="34" charset="0"/>
              <a:buChar char="•"/>
            </a:pP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a:rPr>
              <a:t>PCI DSS Certified Service Provider</a:t>
            </a: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Medium"/>
              </a:rPr>
              <a:t>:                       </a:t>
            </a:r>
            <a:r>
              <a:rPr lang="en-US" sz="1200" dirty="0" err="1">
                <a:latin typeface="Roboto Light" panose="02000000000000000000" pitchFamily="2" charset="0"/>
                <a:ea typeface="Roboto Light" panose="02000000000000000000" pitchFamily="2" charset="0"/>
                <a:cs typeface="Roboto Light" panose="02000000000000000000" pitchFamily="2" charset="0"/>
                <a:sym typeface="Montserrat Medium"/>
              </a:rPr>
              <a:t>Invoca</a:t>
            </a:r>
            <a:r>
              <a:rPr lang="en-US" sz="1200" dirty="0">
                <a:latin typeface="Roboto Light" panose="02000000000000000000" pitchFamily="2" charset="0"/>
                <a:ea typeface="Roboto Light" panose="02000000000000000000" pitchFamily="2" charset="0"/>
                <a:cs typeface="Roboto Light" panose="02000000000000000000" pitchFamily="2" charset="0"/>
                <a:sym typeface="Montserrat Medium"/>
              </a:rPr>
              <a:t> systems have passed the most rigorous security requirements put forth by PCI DSS and is a certified Service Provider. Our Attestation of Compliance is available upon request.</a:t>
            </a:r>
            <a:endParaRPr sz="1200" dirty="0">
              <a:latin typeface="Roboto Light" panose="02000000000000000000" pitchFamily="2" charset="0"/>
              <a:ea typeface="Roboto Light" panose="02000000000000000000" pitchFamily="2" charset="0"/>
              <a:cs typeface="Roboto Light" panose="02000000000000000000" pitchFamily="2" charset="0"/>
              <a:sym typeface="Montserrat Medium"/>
            </a:endParaRPr>
          </a:p>
          <a:p>
            <a:pPr marL="155448" lvl="0" indent="-155448" algn="l" rtl="0">
              <a:lnSpc>
                <a:spcPct val="110000"/>
              </a:lnSpc>
              <a:spcBef>
                <a:spcPts val="1000"/>
              </a:spcBef>
              <a:buClr>
                <a:srgbClr val="A52722"/>
              </a:buClr>
              <a:buSzPct val="120000"/>
              <a:buFont typeface="Arial" panose="020B0604020202020204" pitchFamily="34" charset="0"/>
              <a:buChar char="•"/>
            </a:pP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a:rPr>
              <a:t>SOC 2 Type 2 compliant:                         </a:t>
            </a: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Medium"/>
              </a:rPr>
              <a:t> </a:t>
            </a:r>
            <a:r>
              <a:rPr lang="en-US" sz="1200" dirty="0" err="1">
                <a:latin typeface="Roboto Light" panose="02000000000000000000" pitchFamily="2" charset="0"/>
                <a:ea typeface="Roboto Light" panose="02000000000000000000" pitchFamily="2" charset="0"/>
                <a:cs typeface="Roboto Light" panose="02000000000000000000" pitchFamily="2" charset="0"/>
                <a:sym typeface="Montserrat Medium"/>
              </a:rPr>
              <a:t>Invoca's</a:t>
            </a:r>
            <a:r>
              <a:rPr lang="en-US" sz="1200" dirty="0">
                <a:latin typeface="Roboto Light" panose="02000000000000000000" pitchFamily="2" charset="0"/>
                <a:ea typeface="Roboto Light" panose="02000000000000000000" pitchFamily="2" charset="0"/>
                <a:cs typeface="Roboto Light" panose="02000000000000000000" pitchFamily="2" charset="0"/>
                <a:sym typeface="Montserrat Medium"/>
              </a:rPr>
              <a:t> service commitments and system requirements were evaluated and met the trust services criteria set by the AICPA.  Report available upon request.</a:t>
            </a:r>
            <a:endParaRPr sz="1200" dirty="0">
              <a:latin typeface="Roboto Light" panose="02000000000000000000" pitchFamily="2" charset="0"/>
              <a:ea typeface="Roboto Light" panose="02000000000000000000" pitchFamily="2" charset="0"/>
              <a:cs typeface="Roboto Light" panose="02000000000000000000" pitchFamily="2" charset="0"/>
              <a:sym typeface="Montserrat Medium"/>
            </a:endParaRPr>
          </a:p>
          <a:p>
            <a:pPr marL="155448" lvl="0" indent="-155448" algn="l" rtl="0">
              <a:lnSpc>
                <a:spcPct val="110000"/>
              </a:lnSpc>
              <a:spcBef>
                <a:spcPts val="1000"/>
              </a:spcBef>
              <a:buClr>
                <a:srgbClr val="A52722"/>
              </a:buClr>
              <a:buSzPct val="120000"/>
              <a:buFont typeface="Arial" panose="020B0604020202020204" pitchFamily="34" charset="0"/>
              <a:buChar char="•"/>
            </a:pP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a:rPr>
              <a:t>Trustwave PCI Merchant</a:t>
            </a: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Medium"/>
              </a:rPr>
              <a:t>:                             </a:t>
            </a:r>
            <a:r>
              <a:rPr lang="en-US" sz="1200" dirty="0" err="1">
                <a:latin typeface="Roboto Light" panose="02000000000000000000" pitchFamily="2" charset="0"/>
                <a:ea typeface="Roboto Light" panose="02000000000000000000" pitchFamily="2" charset="0"/>
                <a:cs typeface="Roboto Light" panose="02000000000000000000" pitchFamily="2" charset="0"/>
                <a:sym typeface="Montserrat Medium"/>
              </a:rPr>
              <a:t>Invoca</a:t>
            </a:r>
            <a:r>
              <a:rPr lang="en-US" sz="1200" dirty="0">
                <a:latin typeface="Roboto Light" panose="02000000000000000000" pitchFamily="2" charset="0"/>
                <a:ea typeface="Roboto Light" panose="02000000000000000000" pitchFamily="2" charset="0"/>
                <a:cs typeface="Roboto Light" panose="02000000000000000000" pitchFamily="2" charset="0"/>
                <a:sym typeface="Montserrat Medium"/>
              </a:rPr>
              <a:t> is certified to accept credit card payments as a PCI certified merchant.</a:t>
            </a:r>
            <a:endParaRPr sz="1200" dirty="0">
              <a:latin typeface="Roboto Light" panose="02000000000000000000" pitchFamily="2" charset="0"/>
              <a:ea typeface="Roboto Light" panose="02000000000000000000" pitchFamily="2" charset="0"/>
              <a:cs typeface="Roboto Light" panose="02000000000000000000" pitchFamily="2" charset="0"/>
              <a:sym typeface="Montserrat Medium"/>
            </a:endParaRPr>
          </a:p>
          <a:p>
            <a:pPr marL="155448" lvl="0" indent="-155448" algn="l" rtl="0">
              <a:lnSpc>
                <a:spcPct val="110000"/>
              </a:lnSpc>
              <a:spcBef>
                <a:spcPts val="1000"/>
              </a:spcBef>
              <a:buClr>
                <a:srgbClr val="A52722"/>
              </a:buClr>
              <a:buSzPct val="120000"/>
              <a:buFont typeface="Arial" panose="020B0604020202020204" pitchFamily="34" charset="0"/>
              <a:buChar char="•"/>
            </a:pP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a:rPr>
              <a:t>HIPAA compliance</a:t>
            </a: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Medium"/>
              </a:rPr>
              <a:t>:                                         </a:t>
            </a:r>
            <a:r>
              <a:rPr lang="en-US" sz="1200" dirty="0" err="1">
                <a:latin typeface="Roboto Light" panose="02000000000000000000" pitchFamily="2" charset="0"/>
                <a:ea typeface="Roboto Light" panose="02000000000000000000" pitchFamily="2" charset="0"/>
                <a:cs typeface="Roboto Light" panose="02000000000000000000" pitchFamily="2" charset="0"/>
                <a:sym typeface="Montserrat Medium"/>
              </a:rPr>
              <a:t>Invoca</a:t>
            </a:r>
            <a:r>
              <a:rPr lang="en-US" sz="1200" dirty="0">
                <a:latin typeface="Roboto Light" panose="02000000000000000000" pitchFamily="2" charset="0"/>
                <a:ea typeface="Roboto Light" panose="02000000000000000000" pitchFamily="2" charset="0"/>
                <a:cs typeface="Roboto Light" panose="02000000000000000000" pitchFamily="2" charset="0"/>
                <a:sym typeface="Montserrat Medium"/>
              </a:rPr>
              <a:t> provides the administrative, technical and physical safeguards to support your organization's compliance with HIPAA.</a:t>
            </a:r>
            <a:endParaRPr sz="1200" dirty="0">
              <a:latin typeface="Roboto Light" panose="02000000000000000000" pitchFamily="2" charset="0"/>
              <a:ea typeface="Roboto Light" panose="02000000000000000000" pitchFamily="2" charset="0"/>
              <a:cs typeface="Roboto Light" panose="02000000000000000000" pitchFamily="2" charset="0"/>
              <a:sym typeface="Montserrat Medium"/>
            </a:endParaRPr>
          </a:p>
          <a:p>
            <a:pPr marL="155448" lvl="0" indent="-155448" algn="l" rtl="0">
              <a:lnSpc>
                <a:spcPct val="110000"/>
              </a:lnSpc>
              <a:spcBef>
                <a:spcPts val="1000"/>
              </a:spcBef>
              <a:buClr>
                <a:srgbClr val="A52722"/>
              </a:buClr>
              <a:buSzPct val="120000"/>
              <a:buFont typeface="Arial" panose="020B0604020202020204" pitchFamily="34" charset="0"/>
              <a:buChar char="•"/>
            </a:pP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a:rPr>
              <a:t>GDPR compliance</a:t>
            </a: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Medium"/>
              </a:rPr>
              <a:t>:                                         </a:t>
            </a:r>
            <a:r>
              <a:rPr lang="en-US" sz="1200" dirty="0" err="1">
                <a:latin typeface="Roboto Light" panose="02000000000000000000" pitchFamily="2" charset="0"/>
                <a:ea typeface="Roboto Light" panose="02000000000000000000" pitchFamily="2" charset="0"/>
                <a:cs typeface="Roboto Light" panose="02000000000000000000" pitchFamily="2" charset="0"/>
                <a:sym typeface="Montserrat Medium"/>
              </a:rPr>
              <a:t>Invoca</a:t>
            </a:r>
            <a:r>
              <a:rPr lang="en-US" sz="1200" dirty="0">
                <a:latin typeface="Roboto Light" panose="02000000000000000000" pitchFamily="2" charset="0"/>
                <a:ea typeface="Roboto Light" panose="02000000000000000000" pitchFamily="2" charset="0"/>
                <a:cs typeface="Roboto Light" panose="02000000000000000000" pitchFamily="2" charset="0"/>
                <a:sym typeface="Montserrat Medium"/>
              </a:rPr>
              <a:t> is compliant with The General Data Protection Regulation (GDPR) EU law</a:t>
            </a:r>
            <a:endParaRPr sz="1200" dirty="0">
              <a:latin typeface="Roboto Light" panose="02000000000000000000" pitchFamily="2" charset="0"/>
              <a:ea typeface="Roboto Light" panose="02000000000000000000" pitchFamily="2" charset="0"/>
              <a:cs typeface="Roboto Light" panose="02000000000000000000" pitchFamily="2" charset="0"/>
              <a:sym typeface="Montserrat Medium"/>
            </a:endParaRPr>
          </a:p>
          <a:p>
            <a:pPr marL="155448" lvl="0" indent="-155448" algn="l" rtl="0">
              <a:lnSpc>
                <a:spcPct val="110000"/>
              </a:lnSpc>
              <a:spcBef>
                <a:spcPts val="1000"/>
              </a:spcBef>
              <a:buClr>
                <a:srgbClr val="A52722"/>
              </a:buClr>
              <a:buSzPct val="120000"/>
              <a:buFont typeface="Arial" panose="020B0604020202020204" pitchFamily="34" charset="0"/>
              <a:buChar char="•"/>
            </a:pPr>
            <a:r>
              <a:rPr lang="en-US" sz="1200" dirty="0" err="1">
                <a:latin typeface="Roboto Medium" panose="02000000000000000000" pitchFamily="2" charset="0"/>
                <a:ea typeface="Roboto Medium" panose="02000000000000000000" pitchFamily="2" charset="0"/>
                <a:cs typeface="Roboto Medium" panose="02000000000000000000" pitchFamily="2" charset="0"/>
                <a:sym typeface="Montserrat"/>
              </a:rPr>
              <a:t>TRUSTe</a:t>
            </a: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a:rPr>
              <a:t> privacy certification</a:t>
            </a: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Medium"/>
              </a:rPr>
              <a:t>:                      </a:t>
            </a:r>
            <a:r>
              <a:rPr lang="en-US" sz="1200" dirty="0" err="1">
                <a:latin typeface="Roboto Light" panose="02000000000000000000" pitchFamily="2" charset="0"/>
                <a:ea typeface="Roboto Light" panose="02000000000000000000" pitchFamily="2" charset="0"/>
                <a:cs typeface="Roboto Light" panose="02000000000000000000" pitchFamily="2" charset="0"/>
                <a:sym typeface="Montserrat Medium"/>
              </a:rPr>
              <a:t>Invoca</a:t>
            </a:r>
            <a:r>
              <a:rPr lang="en-US" sz="1200" dirty="0">
                <a:latin typeface="Roboto Light" panose="02000000000000000000" pitchFamily="2" charset="0"/>
                <a:ea typeface="Roboto Light" panose="02000000000000000000" pitchFamily="2" charset="0"/>
                <a:cs typeface="Roboto Light" panose="02000000000000000000" pitchFamily="2" charset="0"/>
                <a:sym typeface="Montserrat Medium"/>
              </a:rPr>
              <a:t> has obtained and continues to maintain privacy standards in compliance with the </a:t>
            </a:r>
            <a:r>
              <a:rPr lang="en-US" sz="1200" dirty="0" err="1">
                <a:latin typeface="Roboto Light" panose="02000000000000000000" pitchFamily="2" charset="0"/>
                <a:ea typeface="Roboto Light" panose="02000000000000000000" pitchFamily="2" charset="0"/>
                <a:cs typeface="Roboto Light" panose="02000000000000000000" pitchFamily="2" charset="0"/>
                <a:sym typeface="Montserrat Medium"/>
              </a:rPr>
              <a:t>TRUSTe</a:t>
            </a:r>
            <a:r>
              <a:rPr lang="en-US" sz="1200" dirty="0">
                <a:latin typeface="Roboto Light" panose="02000000000000000000" pitchFamily="2" charset="0"/>
                <a:ea typeface="Roboto Light" panose="02000000000000000000" pitchFamily="2" charset="0"/>
                <a:cs typeface="Roboto Light" panose="02000000000000000000" pitchFamily="2" charset="0"/>
                <a:sym typeface="Montserrat Medium"/>
              </a:rPr>
              <a:t> certification program.</a:t>
            </a:r>
            <a:endParaRPr sz="1200" dirty="0">
              <a:latin typeface="Roboto Light" panose="02000000000000000000" pitchFamily="2" charset="0"/>
              <a:ea typeface="Roboto Light" panose="02000000000000000000" pitchFamily="2" charset="0"/>
              <a:cs typeface="Roboto Light" panose="02000000000000000000" pitchFamily="2" charset="0"/>
              <a:sym typeface="Montserrat Medium"/>
            </a:endParaRPr>
          </a:p>
          <a:p>
            <a:pPr marL="155448" lvl="0" indent="-155448" algn="l" rtl="0">
              <a:lnSpc>
                <a:spcPct val="110000"/>
              </a:lnSpc>
              <a:spcBef>
                <a:spcPts val="1000"/>
              </a:spcBef>
              <a:buClr>
                <a:srgbClr val="A52722"/>
              </a:buClr>
              <a:buSzPct val="120000"/>
              <a:buFont typeface="Arial" panose="020B0604020202020204" pitchFamily="34" charset="0"/>
              <a:buChar char="•"/>
            </a:pP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a:rPr>
              <a:t>Cloud Security Alliance STAR Certification</a:t>
            </a: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Medium"/>
              </a:rPr>
              <a:t>: </a:t>
            </a:r>
            <a:r>
              <a:rPr lang="en-US" sz="1200" dirty="0" err="1">
                <a:latin typeface="Roboto Light" panose="02000000000000000000" pitchFamily="2" charset="0"/>
                <a:ea typeface="Roboto Light" panose="02000000000000000000" pitchFamily="2" charset="0"/>
                <a:cs typeface="Roboto Light" panose="02000000000000000000" pitchFamily="2" charset="0"/>
                <a:sym typeface="Montserrat Medium"/>
              </a:rPr>
              <a:t>Invoca</a:t>
            </a:r>
            <a:r>
              <a:rPr lang="en-US" sz="1200" dirty="0">
                <a:latin typeface="Roboto Light" panose="02000000000000000000" pitchFamily="2" charset="0"/>
                <a:ea typeface="Roboto Light" panose="02000000000000000000" pitchFamily="2" charset="0"/>
                <a:cs typeface="Roboto Light" panose="02000000000000000000" pitchFamily="2" charset="0"/>
                <a:sym typeface="Montserrat Medium"/>
              </a:rPr>
              <a:t> has completed and maintains a comprehensive Cloud Security Controls Matrix outlining our Information Security Program in detail.</a:t>
            </a:r>
            <a:endParaRPr sz="1200" dirty="0">
              <a:latin typeface="Roboto Light" panose="02000000000000000000" pitchFamily="2" charset="0"/>
              <a:ea typeface="Roboto Light" panose="02000000000000000000" pitchFamily="2" charset="0"/>
              <a:cs typeface="Roboto Light" panose="02000000000000000000" pitchFamily="2" charset="0"/>
              <a:sym typeface="Montserrat Medium"/>
            </a:endParaRPr>
          </a:p>
          <a:p>
            <a:pPr marL="155448" lvl="0" indent="-155448" algn="l" rtl="0">
              <a:lnSpc>
                <a:spcPct val="110000"/>
              </a:lnSpc>
              <a:spcBef>
                <a:spcPts val="1000"/>
              </a:spcBef>
              <a:buClr>
                <a:srgbClr val="A52722"/>
              </a:buClr>
              <a:buSzPct val="120000"/>
              <a:buFont typeface="Arial" panose="020B0604020202020204" pitchFamily="34" charset="0"/>
              <a:buChar char="•"/>
            </a:pPr>
            <a:r>
              <a:rPr lang="en-US" sz="1200" dirty="0" err="1">
                <a:latin typeface="Roboto Medium" panose="02000000000000000000" pitchFamily="2" charset="0"/>
                <a:ea typeface="Roboto Medium" panose="02000000000000000000" pitchFamily="2" charset="0"/>
                <a:cs typeface="Roboto Medium" panose="02000000000000000000" pitchFamily="2" charset="0"/>
                <a:sym typeface="Montserrat"/>
              </a:rPr>
              <a:t>Skyhigh</a:t>
            </a: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a:rPr>
              <a:t> Enterprise-Ready Cloud Provider</a:t>
            </a:r>
            <a:r>
              <a:rPr lang="en-US" sz="1200" dirty="0">
                <a:latin typeface="Roboto Medium" panose="02000000000000000000" pitchFamily="2" charset="0"/>
                <a:ea typeface="Roboto Medium" panose="02000000000000000000" pitchFamily="2" charset="0"/>
                <a:cs typeface="Roboto Medium" panose="02000000000000000000" pitchFamily="2" charset="0"/>
                <a:sym typeface="Montserrat Medium"/>
              </a:rPr>
              <a:t>: </a:t>
            </a:r>
            <a:r>
              <a:rPr lang="en-US" sz="1200" dirty="0" err="1">
                <a:latin typeface="Roboto Light" panose="02000000000000000000" pitchFamily="2" charset="0"/>
                <a:ea typeface="Roboto Light" panose="02000000000000000000" pitchFamily="2" charset="0"/>
                <a:cs typeface="Roboto Light" panose="02000000000000000000" pitchFamily="2" charset="0"/>
                <a:sym typeface="Montserrat Medium"/>
              </a:rPr>
              <a:t>Invoca’s</a:t>
            </a:r>
            <a:r>
              <a:rPr lang="en-US" sz="1200" dirty="0">
                <a:latin typeface="Roboto Light" panose="02000000000000000000" pitchFamily="2" charset="0"/>
                <a:ea typeface="Roboto Light" panose="02000000000000000000" pitchFamily="2" charset="0"/>
                <a:cs typeface="Roboto Light" panose="02000000000000000000" pitchFamily="2" charset="0"/>
                <a:sym typeface="Montserrat Medium"/>
              </a:rPr>
              <a:t> security controls have been evaluated against a strict set of security criteria developed by </a:t>
            </a:r>
            <a:r>
              <a:rPr lang="en-US" sz="1200" dirty="0" err="1">
                <a:latin typeface="Roboto Light" panose="02000000000000000000" pitchFamily="2" charset="0"/>
                <a:ea typeface="Roboto Light" panose="02000000000000000000" pitchFamily="2" charset="0"/>
                <a:cs typeface="Roboto Light" panose="02000000000000000000" pitchFamily="2" charset="0"/>
                <a:sym typeface="Montserrat Medium"/>
              </a:rPr>
              <a:t>Skyhigh</a:t>
            </a:r>
            <a:r>
              <a:rPr lang="en-US" sz="1200" dirty="0">
                <a:latin typeface="Roboto Light" panose="02000000000000000000" pitchFamily="2" charset="0"/>
                <a:ea typeface="Roboto Light" panose="02000000000000000000" pitchFamily="2" charset="0"/>
                <a:cs typeface="Roboto Light" panose="02000000000000000000" pitchFamily="2" charset="0"/>
                <a:sym typeface="Montserrat Medium"/>
              </a:rPr>
              <a:t> Networks</a:t>
            </a:r>
            <a:endParaRPr sz="1200" dirty="0">
              <a:latin typeface="Roboto Light" panose="02000000000000000000" pitchFamily="2" charset="0"/>
              <a:ea typeface="Roboto Light" panose="02000000000000000000" pitchFamily="2" charset="0"/>
              <a:cs typeface="Roboto Light" panose="02000000000000000000" pitchFamily="2" charset="0"/>
              <a:sym typeface="Montserrat Medium"/>
            </a:endParaRPr>
          </a:p>
        </p:txBody>
      </p:sp>
      <p:sp>
        <p:nvSpPr>
          <p:cNvPr id="2" name="Rectangle 1">
            <a:extLst>
              <a:ext uri="{FF2B5EF4-FFF2-40B4-BE49-F238E27FC236}">
                <a16:creationId xmlns:a16="http://schemas.microsoft.com/office/drawing/2014/main" id="{CB180F24-6D7B-0146-8600-CA86299ADA5D}"/>
              </a:ext>
            </a:extLst>
          </p:cNvPr>
          <p:cNvSpPr/>
          <p:nvPr/>
        </p:nvSpPr>
        <p:spPr>
          <a:xfrm>
            <a:off x="442556" y="1638815"/>
            <a:ext cx="6755911" cy="386068"/>
          </a:xfrm>
          <a:prstGeom prst="rect">
            <a:avLst/>
          </a:prstGeom>
        </p:spPr>
        <p:txBody>
          <a:bodyPr wrap="square">
            <a:spAutoFit/>
          </a:bodyPr>
          <a:lstStyle/>
          <a:p>
            <a:pPr lvl="0">
              <a:lnSpc>
                <a:spcPct val="114000"/>
              </a:lnSpc>
              <a:spcBef>
                <a:spcPts val="300"/>
              </a:spcBef>
            </a:pPr>
            <a:r>
              <a:rPr lang="en-US" dirty="0" err="1">
                <a:latin typeface="Roboto Light" panose="02000000000000000000" pitchFamily="2" charset="0"/>
                <a:ea typeface="Roboto Light" panose="02000000000000000000" pitchFamily="2" charset="0"/>
                <a:cs typeface="Roboto Light" panose="02000000000000000000" pitchFamily="2" charset="0"/>
                <a:sym typeface="Montserrat Medium"/>
              </a:rPr>
              <a:t>Invoca</a:t>
            </a:r>
            <a:r>
              <a:rPr lang="en-US" dirty="0">
                <a:latin typeface="Roboto Light" panose="02000000000000000000" pitchFamily="2" charset="0"/>
                <a:ea typeface="Roboto Light" panose="02000000000000000000" pitchFamily="2" charset="0"/>
                <a:cs typeface="Roboto Light" panose="02000000000000000000" pitchFamily="2" charset="0"/>
                <a:sym typeface="Montserrat Medium"/>
              </a:rPr>
              <a:t> maintains the following privacy and security certifications:</a:t>
            </a:r>
          </a:p>
        </p:txBody>
      </p:sp>
      <p:pic>
        <p:nvPicPr>
          <p:cNvPr id="3" name="Picture 2">
            <a:extLst>
              <a:ext uri="{FF2B5EF4-FFF2-40B4-BE49-F238E27FC236}">
                <a16:creationId xmlns:a16="http://schemas.microsoft.com/office/drawing/2014/main" id="{AF07338A-8284-004A-B3D8-BA8CE3FF7BC7}"/>
              </a:ext>
            </a:extLst>
          </p:cNvPr>
          <p:cNvPicPr>
            <a:picLocks noChangeAspect="1"/>
          </p:cNvPicPr>
          <p:nvPr/>
        </p:nvPicPr>
        <p:blipFill>
          <a:blip r:embed="rId3"/>
          <a:stretch>
            <a:fillRect/>
          </a:stretch>
        </p:blipFill>
        <p:spPr>
          <a:xfrm>
            <a:off x="561268" y="1385668"/>
            <a:ext cx="558800" cy="38100"/>
          </a:xfrm>
          <a:prstGeom prst="rect">
            <a:avLst/>
          </a:prstGeom>
        </p:spPr>
      </p:pic>
      <p:pic>
        <p:nvPicPr>
          <p:cNvPr id="8" name="Picture 7" descr="A picture containing electronics&#10;&#10;Description automatically generated">
            <a:extLst>
              <a:ext uri="{FF2B5EF4-FFF2-40B4-BE49-F238E27FC236}">
                <a16:creationId xmlns:a16="http://schemas.microsoft.com/office/drawing/2014/main" id="{F95F4C4F-69CB-E84B-9072-A218A14E25EE}"/>
              </a:ext>
            </a:extLst>
          </p:cNvPr>
          <p:cNvPicPr>
            <a:picLocks noChangeAspect="1"/>
          </p:cNvPicPr>
          <p:nvPr/>
        </p:nvPicPr>
        <p:blipFill rotWithShape="1">
          <a:blip r:embed="rId4">
            <a:extLst>
              <a:ext uri="{28A0092B-C50C-407E-A947-70E740481C1C}">
                <a14:useLocalDpi xmlns:a14="http://schemas.microsoft.com/office/drawing/2010/main" val="0"/>
              </a:ext>
            </a:extLst>
          </a:blip>
          <a:srcRect l="20150" r="42537"/>
          <a:stretch/>
        </p:blipFill>
        <p:spPr>
          <a:xfrm flipH="1">
            <a:off x="7955280" y="0"/>
            <a:ext cx="457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descr="Shape&#10;&#10;Description automatically generated">
            <a:extLst>
              <a:ext uri="{FF2B5EF4-FFF2-40B4-BE49-F238E27FC236}">
                <a16:creationId xmlns:a16="http://schemas.microsoft.com/office/drawing/2014/main" id="{E13F2C1E-4362-2847-A8D6-E79D167B0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E76D1D9-E1AB-40E4-A01B-FEFF5CE9FE74}"/>
              </a:ext>
            </a:extLst>
          </p:cNvPr>
          <p:cNvSpPr txBox="1"/>
          <p:nvPr/>
        </p:nvSpPr>
        <p:spPr>
          <a:xfrm>
            <a:off x="286696" y="1040421"/>
            <a:ext cx="6312412" cy="129266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600" b="1" dirty="0">
                <a:solidFill>
                  <a:schemeClr val="tx1">
                    <a:lumMod val="85000"/>
                    <a:lumOff val="15000"/>
                  </a:schemeClr>
                </a:solidFill>
                <a:latin typeface="Montserrat" pitchFamily="2" charset="77"/>
              </a:rPr>
              <a:t>Atrilyx MARKETING PIXEL </a:t>
            </a:r>
            <a:r>
              <a:rPr lang="en-US" sz="2600" dirty="0">
                <a:solidFill>
                  <a:schemeClr val="tx1">
                    <a:lumMod val="85000"/>
                    <a:lumOff val="15000"/>
                  </a:schemeClr>
                </a:solidFill>
                <a:latin typeface="Montserrat" pitchFamily="2" charset="77"/>
              </a:rPr>
              <a:t>KEY OBJECTIVE TO SUPPORT A </a:t>
            </a:r>
            <a:r>
              <a:rPr kumimoji="0" lang="en-US" sz="2600" b="1" i="0" u="none" strike="noStrike" kern="1200" cap="none" spc="0" normalizeH="0" baseline="0" noProof="0" dirty="0">
                <a:ln>
                  <a:noFill/>
                </a:ln>
                <a:solidFill>
                  <a:schemeClr val="tx1">
                    <a:lumMod val="85000"/>
                    <a:lumOff val="15000"/>
                  </a:schemeClr>
                </a:solidFill>
                <a:effectLst/>
                <a:uLnTx/>
                <a:uFillTx/>
                <a:latin typeface="Montserrat" pitchFamily="2" charset="77"/>
                <a:cs typeface="Arial" panose="020B0604020202020204" pitchFamily="34" charset="0"/>
              </a:rPr>
              <a:t>CUSTOMER EXPERIENCE MODEL</a:t>
            </a:r>
          </a:p>
        </p:txBody>
      </p:sp>
      <p:sp>
        <p:nvSpPr>
          <p:cNvPr id="6" name="Rectangle 5">
            <a:extLst>
              <a:ext uri="{FF2B5EF4-FFF2-40B4-BE49-F238E27FC236}">
                <a16:creationId xmlns:a16="http://schemas.microsoft.com/office/drawing/2014/main" id="{BA391685-774C-4931-884D-972319A81976}"/>
              </a:ext>
            </a:extLst>
          </p:cNvPr>
          <p:cNvSpPr/>
          <p:nvPr/>
        </p:nvSpPr>
        <p:spPr>
          <a:xfrm>
            <a:off x="286697" y="3100107"/>
            <a:ext cx="4798280" cy="2308324"/>
          </a:xfrm>
          <a:prstGeom prst="rect">
            <a:avLst/>
          </a:prstGeom>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1600" u="none" strike="noStrike" kern="1200" cap="none" spc="0" normalizeH="0" baseline="0" noProof="0" dirty="0">
                <a:ln>
                  <a:noFill/>
                </a:ln>
                <a:solidFill>
                  <a:schemeClr val="tx1">
                    <a:lumMod val="85000"/>
                    <a:lumOff val="15000"/>
                  </a:schemeClr>
                </a:solidFill>
                <a:effectLst/>
                <a:uLnTx/>
                <a:uFillTx/>
                <a:latin typeface="Roboto Light" panose="02000000000000000000" pitchFamily="2" charset="0"/>
                <a:ea typeface="Roboto Light" panose="02000000000000000000" pitchFamily="2" charset="0"/>
                <a:cs typeface="Roboto Light" panose="02000000000000000000" pitchFamily="2" charset="0"/>
              </a:rPr>
              <a:t>Customers now expect their experiences to be </a:t>
            </a:r>
            <a:r>
              <a:rPr kumimoji="0" lang="en-US" sz="1600" u="none" strike="noStrike" kern="1200" cap="none" spc="0" normalizeH="0" baseline="0" noProof="0" dirty="0">
                <a:ln>
                  <a:noFill/>
                </a:ln>
                <a:solidFill>
                  <a:srgbClr val="990000"/>
                </a:solidFill>
                <a:effectLst/>
                <a:uLnTx/>
                <a:uFillTx/>
                <a:latin typeface="Roboto Medium" panose="02000000000000000000" pitchFamily="2" charset="0"/>
                <a:ea typeface="Roboto Medium" panose="02000000000000000000" pitchFamily="2" charset="0"/>
                <a:cs typeface="Roboto Medium" panose="02000000000000000000" pitchFamily="2" charset="0"/>
              </a:rPr>
              <a:t>continuous, constant, customized,</a:t>
            </a:r>
            <a:r>
              <a:rPr kumimoji="0" lang="en-US" sz="1600" u="none" strike="noStrike" kern="1200" cap="none" spc="0" normalizeH="0" noProof="0" dirty="0">
                <a:ln>
                  <a:noFill/>
                </a:ln>
                <a:solidFill>
                  <a:srgbClr val="990000"/>
                </a:solidFill>
                <a:effectLst/>
                <a:uLnTx/>
                <a:uFillTx/>
                <a:latin typeface="Roboto Medium" panose="02000000000000000000" pitchFamily="2" charset="0"/>
                <a:ea typeface="Roboto Medium" panose="02000000000000000000" pitchFamily="2" charset="0"/>
                <a:cs typeface="Roboto Medium" panose="02000000000000000000" pitchFamily="2" charset="0"/>
              </a:rPr>
              <a:t> </a:t>
            </a:r>
            <a:r>
              <a:rPr kumimoji="0" lang="en-US" sz="1600" u="none" strike="noStrike" kern="1200" cap="none" spc="0" normalizeH="0" baseline="0" noProof="0" dirty="0">
                <a:ln>
                  <a:noFill/>
                </a:ln>
                <a:solidFill>
                  <a:srgbClr val="990000"/>
                </a:solidFill>
                <a:effectLst/>
                <a:uLnTx/>
                <a:uFillTx/>
                <a:latin typeface="Roboto Medium" panose="02000000000000000000" pitchFamily="2" charset="0"/>
                <a:ea typeface="Roboto Medium" panose="02000000000000000000" pitchFamily="2" charset="0"/>
                <a:cs typeface="Roboto Medium" panose="02000000000000000000" pitchFamily="2" charset="0"/>
              </a:rPr>
              <a:t>cross-device</a:t>
            </a:r>
            <a:r>
              <a:rPr kumimoji="0" lang="en-US" sz="1600" u="none" strike="noStrike" kern="1200" cap="none" spc="0" normalizeH="0" noProof="0" dirty="0">
                <a:ln>
                  <a:noFill/>
                </a:ln>
                <a:solidFill>
                  <a:srgbClr val="990000"/>
                </a:solidFill>
                <a:effectLst/>
                <a:uLnTx/>
                <a:uFillTx/>
                <a:latin typeface="Roboto Medium" panose="02000000000000000000" pitchFamily="2" charset="0"/>
                <a:ea typeface="Roboto Medium" panose="02000000000000000000" pitchFamily="2" charset="0"/>
                <a:cs typeface="Roboto Medium" panose="02000000000000000000" pitchFamily="2" charset="0"/>
              </a:rPr>
              <a:t> </a:t>
            </a:r>
            <a:r>
              <a:rPr kumimoji="0" lang="en-US" sz="1600" u="none" strike="noStrike" kern="1200" cap="none" spc="0" normalizeH="0" baseline="0" noProof="0" dirty="0">
                <a:ln>
                  <a:noFill/>
                </a:ln>
                <a:solidFill>
                  <a:srgbClr val="990000"/>
                </a:solidFill>
                <a:effectLst/>
                <a:uLnTx/>
                <a:uFillTx/>
                <a:latin typeface="Roboto Medium" panose="02000000000000000000" pitchFamily="2" charset="0"/>
                <a:ea typeface="Roboto Medium" panose="02000000000000000000" pitchFamily="2" charset="0"/>
                <a:cs typeface="Roboto Medium" panose="02000000000000000000" pitchFamily="2" charset="0"/>
              </a:rPr>
              <a:t>and cross-channel</a:t>
            </a:r>
            <a:r>
              <a:rPr lang="en-US" sz="1600" dirty="0">
                <a:solidFill>
                  <a:srgbClr val="465162"/>
                </a:solidFill>
                <a:latin typeface="Roboto Light" panose="02000000000000000000" pitchFamily="2" charset="0"/>
                <a:ea typeface="Roboto Medium" panose="02000000000000000000" pitchFamily="2" charset="0"/>
                <a:cs typeface="Roboto Medium" panose="02000000000000000000" pitchFamily="2" charset="0"/>
              </a:rPr>
              <a:t>. </a:t>
            </a:r>
          </a:p>
          <a:p>
            <a:pPr marL="0" marR="0" lvl="0" indent="0" defTabSz="914400" rtl="0" eaLnBrk="1" fontAlgn="auto" latinLnBrk="0" hangingPunct="1">
              <a:spcBef>
                <a:spcPts val="0"/>
              </a:spcBef>
              <a:spcAft>
                <a:spcPts val="0"/>
              </a:spcAft>
              <a:buClrTx/>
              <a:buSzTx/>
              <a:buFontTx/>
              <a:buNone/>
              <a:tabLst/>
              <a:defRPr/>
            </a:pPr>
            <a:endParaRPr lang="en-US" sz="1600" dirty="0">
              <a:solidFill>
                <a:srgbClr val="465162"/>
              </a:solidFill>
              <a:latin typeface="Roboto Light" panose="02000000000000000000" pitchFamily="2" charset="0"/>
              <a:ea typeface="Roboto Medium" panose="02000000000000000000" pitchFamily="2" charset="0"/>
              <a:cs typeface="Roboto Medium" panose="02000000000000000000" pitchFamily="2" charset="0"/>
            </a:endParaRPr>
          </a:p>
          <a:p>
            <a:pPr marL="0" marR="0" lvl="0" indent="0" defTabSz="914400" rtl="0" eaLnBrk="1" fontAlgn="auto" latinLnBrk="0" hangingPunct="1">
              <a:spcBef>
                <a:spcPts val="0"/>
              </a:spcBef>
              <a:spcAft>
                <a:spcPts val="0"/>
              </a:spcAft>
              <a:buClrTx/>
              <a:buSzTx/>
              <a:buFontTx/>
              <a:buNone/>
              <a:tabLst/>
              <a:defRPr/>
            </a:pPr>
            <a:r>
              <a:rPr lang="en-US" sz="1600" dirty="0">
                <a:solidFill>
                  <a:schemeClr val="tx1">
                    <a:lumMod val="85000"/>
                    <a:lumOff val="15000"/>
                  </a:schemeClr>
                </a:solidFill>
                <a:latin typeface="Roboto Light" panose="02000000000000000000" pitchFamily="2" charset="0"/>
                <a:ea typeface="Roboto Medium" panose="02000000000000000000" pitchFamily="2" charset="0"/>
                <a:cs typeface="Roboto Medium" panose="02000000000000000000" pitchFamily="2" charset="0"/>
              </a:rPr>
              <a:t>Ai Media ad technology allows us to </a:t>
            </a:r>
            <a:r>
              <a:rPr kumimoji="0" lang="en-US" sz="1600" u="none" strike="noStrike" kern="1200" cap="none" spc="0" normalizeH="0" baseline="0" noProof="0" dirty="0">
                <a:ln>
                  <a:noFill/>
                </a:ln>
                <a:solidFill>
                  <a:schemeClr val="tx1">
                    <a:lumMod val="85000"/>
                    <a:lumOff val="15000"/>
                  </a:schemeClr>
                </a:solidFill>
                <a:effectLst/>
                <a:uLnTx/>
                <a:uFillTx/>
                <a:latin typeface="Roboto Light" panose="02000000000000000000" pitchFamily="2" charset="0"/>
                <a:ea typeface="Roboto Light" panose="02000000000000000000" pitchFamily="2" charset="0"/>
                <a:cs typeface="Roboto Light" panose="02000000000000000000" pitchFamily="2" charset="0"/>
              </a:rPr>
              <a:t>track, measure and optimize marketing</a:t>
            </a:r>
            <a:r>
              <a:rPr kumimoji="0" lang="en-US" sz="1600" u="none" strike="noStrike" kern="1200" cap="none" spc="0" normalizeH="0" noProof="0" dirty="0">
                <a:ln>
                  <a:noFill/>
                </a:ln>
                <a:solidFill>
                  <a:schemeClr val="tx1">
                    <a:lumMod val="85000"/>
                    <a:lumOff val="15000"/>
                  </a:schemeClr>
                </a:solidFill>
                <a:effectLst/>
                <a:uLnTx/>
                <a:uFillTx/>
                <a:latin typeface="Roboto Light" panose="02000000000000000000" pitchFamily="2" charset="0"/>
                <a:ea typeface="Roboto Light" panose="02000000000000000000" pitchFamily="2" charset="0"/>
                <a:cs typeface="Roboto Light" panose="02000000000000000000" pitchFamily="2" charset="0"/>
              </a:rPr>
              <a:t> campaigns and </a:t>
            </a:r>
            <a:r>
              <a:rPr kumimoji="0" lang="en-US" sz="1600" u="none" strike="noStrike" kern="1200" cap="none" spc="0" normalizeH="0" baseline="0" noProof="0" dirty="0">
                <a:ln>
                  <a:noFill/>
                </a:ln>
                <a:solidFill>
                  <a:schemeClr val="tx1">
                    <a:lumMod val="85000"/>
                    <a:lumOff val="15000"/>
                  </a:schemeClr>
                </a:solidFill>
                <a:effectLst/>
                <a:uLnTx/>
                <a:uFillTx/>
                <a:latin typeface="Roboto Light" panose="02000000000000000000" pitchFamily="2" charset="0"/>
                <a:ea typeface="Roboto Light" panose="02000000000000000000" pitchFamily="2" charset="0"/>
                <a:cs typeface="Roboto Light" panose="02000000000000000000" pitchFamily="2" charset="0"/>
              </a:rPr>
              <a:t>deliver a continuous customer experience with the </a:t>
            </a:r>
            <a:r>
              <a:rPr kumimoji="0" lang="en-US" sz="1600" u="none" strike="noStrike" kern="1200" cap="none" spc="0" normalizeH="0" baseline="0" noProof="0" dirty="0">
                <a:ln>
                  <a:noFill/>
                </a:ln>
                <a:solidFill>
                  <a:srgbClr val="A52722"/>
                </a:solidFill>
                <a:effectLst/>
                <a:uLnTx/>
                <a:uFillTx/>
                <a:latin typeface="Roboto Medium" panose="02000000000000000000" pitchFamily="2" charset="0"/>
                <a:ea typeface="Roboto Medium" panose="02000000000000000000" pitchFamily="2" charset="0"/>
                <a:cs typeface="Roboto Medium" panose="02000000000000000000" pitchFamily="2" charset="0"/>
              </a:rPr>
              <a:t>Full Funnel Marketing </a:t>
            </a:r>
            <a:r>
              <a:rPr kumimoji="0" lang="en-US" sz="1600" u="none" strike="noStrike" kern="1200" cap="none" spc="0" normalizeH="0" baseline="0" noProof="0" dirty="0">
                <a:ln>
                  <a:noFill/>
                </a:ln>
                <a:solidFill>
                  <a:schemeClr val="tx1">
                    <a:lumMod val="85000"/>
                    <a:lumOff val="15000"/>
                  </a:schemeClr>
                </a:solidFill>
                <a:effectLst/>
                <a:uLnTx/>
                <a:uFillTx/>
                <a:latin typeface="Roboto Light" panose="02000000000000000000" pitchFamily="2" charset="0"/>
                <a:ea typeface="Roboto Light" panose="02000000000000000000" pitchFamily="2" charset="0"/>
                <a:cs typeface="Roboto Light" panose="02000000000000000000" pitchFamily="2" charset="0"/>
              </a:rPr>
              <a:t>and </a:t>
            </a: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addressing new </a:t>
            </a:r>
            <a:r>
              <a:rPr lang="en-US" sz="1600" dirty="0">
                <a:solidFill>
                  <a:srgbClr val="A52722"/>
                </a:solidFill>
                <a:latin typeface="Roboto Medium" panose="02000000000000000000" pitchFamily="2" charset="0"/>
                <a:ea typeface="Roboto Medium" panose="02000000000000000000" pitchFamily="2" charset="0"/>
                <a:cs typeface="Roboto Medium" panose="02000000000000000000" pitchFamily="2" charset="0"/>
              </a:rPr>
              <a:t>Privacy laws</a:t>
            </a:r>
            <a:r>
              <a:rPr lang="en-US" sz="160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a:t>
            </a:r>
            <a:r>
              <a:rPr kumimoji="0" lang="en-US" sz="1600" u="none" strike="noStrike" kern="1200" cap="none" spc="0" normalizeH="0" baseline="0" noProof="0" dirty="0">
                <a:ln>
                  <a:noFill/>
                </a:ln>
                <a:solidFill>
                  <a:schemeClr val="tx1">
                    <a:lumMod val="85000"/>
                    <a:lumOff val="15000"/>
                  </a:schemeClr>
                </a:solidFill>
                <a:effectLst/>
                <a:uLnTx/>
                <a:uFillTx/>
                <a:latin typeface="Roboto Light" panose="02000000000000000000" pitchFamily="2" charset="0"/>
                <a:ea typeface="Roboto Light" panose="02000000000000000000" pitchFamily="2" charset="0"/>
                <a:cs typeface="Roboto Light" panose="02000000000000000000" pitchFamily="2" charset="0"/>
              </a:rPr>
              <a:t> </a:t>
            </a:r>
            <a:endParaRPr kumimoji="0" lang="en-US" sz="800" u="none" strike="noStrike" kern="1200" cap="none" spc="0" normalizeH="0" baseline="0" noProof="0" dirty="0">
              <a:ln>
                <a:noFill/>
              </a:ln>
              <a:solidFill>
                <a:schemeClr val="tx1">
                  <a:lumMod val="85000"/>
                  <a:lumOff val="15000"/>
                </a:schemeClr>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pic>
        <p:nvPicPr>
          <p:cNvPr id="80" name="Picture 79">
            <a:extLst>
              <a:ext uri="{FF2B5EF4-FFF2-40B4-BE49-F238E27FC236}">
                <a16:creationId xmlns:a16="http://schemas.microsoft.com/office/drawing/2014/main" id="{D8C58797-3DAD-2E40-A92D-344957AC61FD}"/>
              </a:ext>
            </a:extLst>
          </p:cNvPr>
          <p:cNvPicPr>
            <a:picLocks noChangeAspect="1"/>
          </p:cNvPicPr>
          <p:nvPr/>
        </p:nvPicPr>
        <p:blipFill>
          <a:blip r:embed="rId4"/>
          <a:stretch>
            <a:fillRect/>
          </a:stretch>
        </p:blipFill>
        <p:spPr>
          <a:xfrm>
            <a:off x="393674" y="2500676"/>
            <a:ext cx="558800" cy="38100"/>
          </a:xfrm>
          <a:prstGeom prst="rect">
            <a:avLst/>
          </a:prstGeom>
        </p:spPr>
      </p:pic>
      <p:grpSp>
        <p:nvGrpSpPr>
          <p:cNvPr id="5" name="Group 4">
            <a:extLst>
              <a:ext uri="{FF2B5EF4-FFF2-40B4-BE49-F238E27FC236}">
                <a16:creationId xmlns:a16="http://schemas.microsoft.com/office/drawing/2014/main" id="{2971B577-4BEA-284B-A786-A852CC98485B}"/>
              </a:ext>
            </a:extLst>
          </p:cNvPr>
          <p:cNvGrpSpPr/>
          <p:nvPr/>
        </p:nvGrpSpPr>
        <p:grpSpPr>
          <a:xfrm>
            <a:off x="7306235" y="2229460"/>
            <a:ext cx="4378633" cy="3185653"/>
            <a:chOff x="3576579" y="2640557"/>
            <a:chExt cx="4992882" cy="3632547"/>
          </a:xfrm>
        </p:grpSpPr>
        <p:grpSp>
          <p:nvGrpSpPr>
            <p:cNvPr id="2" name="Group 1">
              <a:extLst>
                <a:ext uri="{FF2B5EF4-FFF2-40B4-BE49-F238E27FC236}">
                  <a16:creationId xmlns:a16="http://schemas.microsoft.com/office/drawing/2014/main" id="{08FCF04A-D3F9-DA46-9204-3514D7AC2003}"/>
                </a:ext>
              </a:extLst>
            </p:cNvPr>
            <p:cNvGrpSpPr/>
            <p:nvPr/>
          </p:nvGrpSpPr>
          <p:grpSpPr>
            <a:xfrm>
              <a:off x="5009414" y="5874407"/>
              <a:ext cx="2577667" cy="398697"/>
              <a:chOff x="5009414" y="5874407"/>
              <a:chExt cx="2577667" cy="398697"/>
            </a:xfrm>
          </p:grpSpPr>
          <p:grpSp>
            <p:nvGrpSpPr>
              <p:cNvPr id="10" name="Group 9">
                <a:extLst>
                  <a:ext uri="{FF2B5EF4-FFF2-40B4-BE49-F238E27FC236}">
                    <a16:creationId xmlns:a16="http://schemas.microsoft.com/office/drawing/2014/main" id="{F7F9B5C2-F975-DF4C-8D44-868611CFE5C0}"/>
                  </a:ext>
                </a:extLst>
              </p:cNvPr>
              <p:cNvGrpSpPr/>
              <p:nvPr/>
            </p:nvGrpSpPr>
            <p:grpSpPr>
              <a:xfrm>
                <a:off x="5009414" y="5874407"/>
                <a:ext cx="1087462" cy="391078"/>
                <a:chOff x="4455694" y="5821067"/>
                <a:chExt cx="1087462" cy="391078"/>
              </a:xfrm>
            </p:grpSpPr>
            <p:sp>
              <p:nvSpPr>
                <p:cNvPr id="71" name="AutoShape 65">
                  <a:extLst>
                    <a:ext uri="{FF2B5EF4-FFF2-40B4-BE49-F238E27FC236}">
                      <a16:creationId xmlns:a16="http://schemas.microsoft.com/office/drawing/2014/main" id="{D1248698-BD33-4F87-A31F-E1A720F352E0}"/>
                    </a:ext>
                  </a:extLst>
                </p:cNvPr>
                <p:cNvSpPr>
                  <a:spLocks noChangeArrowheads="1"/>
                </p:cNvSpPr>
                <p:nvPr/>
              </p:nvSpPr>
              <p:spPr bwMode="auto">
                <a:xfrm>
                  <a:off x="4455694" y="5907276"/>
                  <a:ext cx="177726" cy="170546"/>
                </a:xfrm>
                <a:prstGeom prst="roundRect">
                  <a:avLst>
                    <a:gd name="adj" fmla="val 16667"/>
                  </a:avLst>
                </a:prstGeom>
                <a:solidFill>
                  <a:schemeClr val="bg1">
                    <a:lumMod val="50000"/>
                  </a:schemeClr>
                </a:solidFill>
                <a:ln>
                  <a:noFill/>
                </a:ln>
                <a:effectLst/>
              </p:spPr>
              <p:txBody>
                <a:bodyPr wrap="none" lIns="54000" tIns="54000" rIns="54000" bIns="54000" anchor="ctr"/>
                <a:lstStyle>
                  <a:lvl1pPr algn="ctr">
                    <a:spcBef>
                      <a:spcPct val="50000"/>
                    </a:spcBef>
                    <a:defRPr sz="1600" b="1">
                      <a:solidFill>
                        <a:srgbClr val="00279F"/>
                      </a:solidFill>
                      <a:latin typeface="Arial" panose="020B0604020202020204" pitchFamily="34" charset="0"/>
                      <a:cs typeface="Arial" panose="020B0604020202020204" pitchFamily="34" charset="0"/>
                    </a:defRPr>
                  </a:lvl1pPr>
                  <a:lvl2pPr marL="742950" indent="-285750" algn="ctr">
                    <a:spcBef>
                      <a:spcPct val="50000"/>
                    </a:spcBef>
                    <a:defRPr sz="1600" b="1">
                      <a:solidFill>
                        <a:srgbClr val="00279F"/>
                      </a:solidFill>
                      <a:latin typeface="Arial" panose="020B0604020202020204" pitchFamily="34" charset="0"/>
                      <a:cs typeface="Arial" panose="020B0604020202020204" pitchFamily="34" charset="0"/>
                    </a:defRPr>
                  </a:lvl2pPr>
                  <a:lvl3pPr marL="1143000" indent="-228600" algn="ctr">
                    <a:spcBef>
                      <a:spcPct val="50000"/>
                    </a:spcBef>
                    <a:defRPr sz="1600" b="1">
                      <a:solidFill>
                        <a:srgbClr val="00279F"/>
                      </a:solidFill>
                      <a:latin typeface="Arial" panose="020B0604020202020204" pitchFamily="34" charset="0"/>
                      <a:cs typeface="Arial" panose="020B0604020202020204" pitchFamily="34" charset="0"/>
                    </a:defRPr>
                  </a:lvl3pPr>
                  <a:lvl4pPr marL="1600200" indent="-228600" algn="ctr">
                    <a:spcBef>
                      <a:spcPct val="50000"/>
                    </a:spcBef>
                    <a:defRPr sz="1600" b="1">
                      <a:solidFill>
                        <a:srgbClr val="00279F"/>
                      </a:solidFill>
                      <a:latin typeface="Arial" panose="020B0604020202020204" pitchFamily="34" charset="0"/>
                      <a:cs typeface="Arial" panose="020B0604020202020204" pitchFamily="34" charset="0"/>
                    </a:defRPr>
                  </a:lvl4pPr>
                  <a:lvl5pPr marL="2057400" indent="-228600" algn="ctr">
                    <a:spcBef>
                      <a:spcPct val="50000"/>
                    </a:spcBef>
                    <a:defRPr sz="1600" b="1">
                      <a:solidFill>
                        <a:srgbClr val="00279F"/>
                      </a:solidFill>
                      <a:latin typeface="Arial" panose="020B0604020202020204" pitchFamily="34" charset="0"/>
                      <a:cs typeface="Arial" panose="020B0604020202020204" pitchFamily="34" charset="0"/>
                    </a:defRPr>
                  </a:lvl5pPr>
                  <a:lvl6pPr marL="25146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6pPr>
                  <a:lvl7pPr marL="29718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7pPr>
                  <a:lvl8pPr marL="34290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8pPr>
                  <a:lvl9pPr marL="38862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000" b="1" i="0" u="none" strike="noStrike" kern="0" cap="none" spc="0" normalizeH="0" baseline="0" noProof="0" dirty="0">
                    <a:ln>
                      <a:noFill/>
                    </a:ln>
                    <a:solidFill>
                      <a:srgbClr val="465162"/>
                    </a:solidFill>
                    <a:effectLst/>
                    <a:uLnTx/>
                    <a:uFillTx/>
                    <a:latin typeface="Century Gothic" panose="020B0502020202020204" pitchFamily="34" charset="0"/>
                    <a:ea typeface="+mn-ea"/>
                    <a:cs typeface="Arial" panose="020B0604020202020204" pitchFamily="34" charset="0"/>
                  </a:endParaRPr>
                </a:p>
              </p:txBody>
            </p:sp>
            <p:sp>
              <p:nvSpPr>
                <p:cNvPr id="73" name="Text Box 67">
                  <a:extLst>
                    <a:ext uri="{FF2B5EF4-FFF2-40B4-BE49-F238E27FC236}">
                      <a16:creationId xmlns:a16="http://schemas.microsoft.com/office/drawing/2014/main" id="{BB9CD4C3-2D32-44E6-9D74-B2346F67E73F}"/>
                    </a:ext>
                  </a:extLst>
                </p:cNvPr>
                <p:cNvSpPr txBox="1">
                  <a:spLocks noChangeArrowheads="1"/>
                </p:cNvSpPr>
                <p:nvPr/>
              </p:nvSpPr>
              <p:spPr bwMode="auto">
                <a:xfrm>
                  <a:off x="4686164" y="5821067"/>
                  <a:ext cx="856992" cy="3910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4000" tIns="54000" rIns="54000" bIns="54000">
                  <a:spAutoFit/>
                </a:bodyPr>
                <a:lstStyle>
                  <a:lvl1pPr algn="ctr">
                    <a:spcBef>
                      <a:spcPct val="50000"/>
                    </a:spcBef>
                    <a:defRPr sz="1600" b="1">
                      <a:solidFill>
                        <a:srgbClr val="00279F"/>
                      </a:solidFill>
                      <a:latin typeface="Arial" panose="020B0604020202020204" pitchFamily="34" charset="0"/>
                      <a:cs typeface="Arial" panose="020B0604020202020204" pitchFamily="34" charset="0"/>
                    </a:defRPr>
                  </a:lvl1pPr>
                  <a:lvl2pPr marL="742950" indent="-285750" algn="ctr">
                    <a:spcBef>
                      <a:spcPct val="50000"/>
                    </a:spcBef>
                    <a:defRPr sz="1600" b="1">
                      <a:solidFill>
                        <a:srgbClr val="00279F"/>
                      </a:solidFill>
                      <a:latin typeface="Arial" panose="020B0604020202020204" pitchFamily="34" charset="0"/>
                      <a:cs typeface="Arial" panose="020B0604020202020204" pitchFamily="34" charset="0"/>
                    </a:defRPr>
                  </a:lvl2pPr>
                  <a:lvl3pPr marL="1143000" indent="-228600" algn="ctr">
                    <a:spcBef>
                      <a:spcPct val="50000"/>
                    </a:spcBef>
                    <a:defRPr sz="1600" b="1">
                      <a:solidFill>
                        <a:srgbClr val="00279F"/>
                      </a:solidFill>
                      <a:latin typeface="Arial" panose="020B0604020202020204" pitchFamily="34" charset="0"/>
                      <a:cs typeface="Arial" panose="020B0604020202020204" pitchFamily="34" charset="0"/>
                    </a:defRPr>
                  </a:lvl3pPr>
                  <a:lvl4pPr marL="1600200" indent="-228600" algn="ctr">
                    <a:spcBef>
                      <a:spcPct val="50000"/>
                    </a:spcBef>
                    <a:defRPr sz="1600" b="1">
                      <a:solidFill>
                        <a:srgbClr val="00279F"/>
                      </a:solidFill>
                      <a:latin typeface="Arial" panose="020B0604020202020204" pitchFamily="34" charset="0"/>
                      <a:cs typeface="Arial" panose="020B0604020202020204" pitchFamily="34" charset="0"/>
                    </a:defRPr>
                  </a:lvl4pPr>
                  <a:lvl5pPr marL="2057400" indent="-228600" algn="ctr">
                    <a:spcBef>
                      <a:spcPct val="50000"/>
                    </a:spcBef>
                    <a:defRPr sz="1600" b="1">
                      <a:solidFill>
                        <a:srgbClr val="00279F"/>
                      </a:solidFill>
                      <a:latin typeface="Arial" panose="020B0604020202020204" pitchFamily="34" charset="0"/>
                      <a:cs typeface="Arial" panose="020B0604020202020204" pitchFamily="34" charset="0"/>
                    </a:defRPr>
                  </a:lvl5pPr>
                  <a:lvl6pPr marL="25146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6pPr>
                  <a:lvl7pPr marL="29718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7pPr>
                  <a:lvl8pPr marL="34290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8pPr>
                  <a:lvl9pPr marL="38862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95000"/>
                    </a:lnSpc>
                    <a:spcBef>
                      <a:spcPct val="50000"/>
                    </a:spcBef>
                    <a:spcAft>
                      <a:spcPts val="0"/>
                    </a:spcAft>
                    <a:buClrTx/>
                    <a:buSzTx/>
                    <a:buFontTx/>
                    <a:buNone/>
                    <a:tabLst/>
                    <a:defRPr/>
                  </a:pPr>
                  <a:r>
                    <a:rPr kumimoji="0" lang="en-US" altLang="en-US" sz="800" b="0" u="none" strike="noStrike" kern="0" cap="none" spc="0" normalizeH="0" baseline="0" noProof="0" dirty="0">
                      <a:ln>
                        <a:noFill/>
                      </a:ln>
                      <a:solidFill>
                        <a:schemeClr val="bg1"/>
                      </a:solidFill>
                      <a:effectLst/>
                      <a:uLnTx/>
                      <a:uFillTx/>
                      <a:latin typeface="Roboto Light" panose="02000000000000000000" pitchFamily="2" charset="0"/>
                      <a:ea typeface="Roboto Light" panose="02000000000000000000" pitchFamily="2" charset="0"/>
                      <a:cs typeface="Roboto Light" panose="02000000000000000000" pitchFamily="2" charset="0"/>
                    </a:rPr>
                    <a:t>Open Content and Channels</a:t>
                  </a:r>
                </a:p>
              </p:txBody>
            </p:sp>
          </p:grpSp>
          <p:grpSp>
            <p:nvGrpSpPr>
              <p:cNvPr id="11" name="Group 10">
                <a:extLst>
                  <a:ext uri="{FF2B5EF4-FFF2-40B4-BE49-F238E27FC236}">
                    <a16:creationId xmlns:a16="http://schemas.microsoft.com/office/drawing/2014/main" id="{8B6E66A0-D70B-3F4F-9DD0-25690A65C13F}"/>
                  </a:ext>
                </a:extLst>
              </p:cNvPr>
              <p:cNvGrpSpPr/>
              <p:nvPr/>
            </p:nvGrpSpPr>
            <p:grpSpPr>
              <a:xfrm>
                <a:off x="6355403" y="5882027"/>
                <a:ext cx="1231678" cy="391077"/>
                <a:chOff x="6355403" y="5821067"/>
                <a:chExt cx="1231678" cy="391077"/>
              </a:xfrm>
            </p:grpSpPr>
            <p:sp>
              <p:nvSpPr>
                <p:cNvPr id="72" name="AutoShape 66">
                  <a:extLst>
                    <a:ext uri="{FF2B5EF4-FFF2-40B4-BE49-F238E27FC236}">
                      <a16:creationId xmlns:a16="http://schemas.microsoft.com/office/drawing/2014/main" id="{5F17E214-030B-4DFD-8671-0880E6243656}"/>
                    </a:ext>
                  </a:extLst>
                </p:cNvPr>
                <p:cNvSpPr>
                  <a:spLocks noChangeArrowheads="1"/>
                </p:cNvSpPr>
                <p:nvPr/>
              </p:nvSpPr>
              <p:spPr bwMode="auto">
                <a:xfrm>
                  <a:off x="6355403" y="5907276"/>
                  <a:ext cx="177726" cy="170546"/>
                </a:xfrm>
                <a:prstGeom prst="roundRect">
                  <a:avLst>
                    <a:gd name="adj" fmla="val 16667"/>
                  </a:avLst>
                </a:prstGeom>
                <a:solidFill>
                  <a:srgbClr val="990000"/>
                </a:solidFill>
                <a:ln>
                  <a:noFill/>
                </a:ln>
                <a:effectLst/>
              </p:spPr>
              <p:txBody>
                <a:bodyPr wrap="none" lIns="54000" tIns="54000" rIns="54000" bIns="54000" anchor="ctr"/>
                <a:lstStyle>
                  <a:lvl1pPr algn="ctr">
                    <a:spcBef>
                      <a:spcPct val="50000"/>
                    </a:spcBef>
                    <a:defRPr sz="1600" b="1">
                      <a:solidFill>
                        <a:srgbClr val="00279F"/>
                      </a:solidFill>
                      <a:latin typeface="Arial" panose="020B0604020202020204" pitchFamily="34" charset="0"/>
                      <a:cs typeface="Arial" panose="020B0604020202020204" pitchFamily="34" charset="0"/>
                    </a:defRPr>
                  </a:lvl1pPr>
                  <a:lvl2pPr marL="742950" indent="-285750" algn="ctr">
                    <a:spcBef>
                      <a:spcPct val="50000"/>
                    </a:spcBef>
                    <a:defRPr sz="1600" b="1">
                      <a:solidFill>
                        <a:srgbClr val="00279F"/>
                      </a:solidFill>
                      <a:latin typeface="Arial" panose="020B0604020202020204" pitchFamily="34" charset="0"/>
                      <a:cs typeface="Arial" panose="020B0604020202020204" pitchFamily="34" charset="0"/>
                    </a:defRPr>
                  </a:lvl2pPr>
                  <a:lvl3pPr marL="1143000" indent="-228600" algn="ctr">
                    <a:spcBef>
                      <a:spcPct val="50000"/>
                    </a:spcBef>
                    <a:defRPr sz="1600" b="1">
                      <a:solidFill>
                        <a:srgbClr val="00279F"/>
                      </a:solidFill>
                      <a:latin typeface="Arial" panose="020B0604020202020204" pitchFamily="34" charset="0"/>
                      <a:cs typeface="Arial" panose="020B0604020202020204" pitchFamily="34" charset="0"/>
                    </a:defRPr>
                  </a:lvl3pPr>
                  <a:lvl4pPr marL="1600200" indent="-228600" algn="ctr">
                    <a:spcBef>
                      <a:spcPct val="50000"/>
                    </a:spcBef>
                    <a:defRPr sz="1600" b="1">
                      <a:solidFill>
                        <a:srgbClr val="00279F"/>
                      </a:solidFill>
                      <a:latin typeface="Arial" panose="020B0604020202020204" pitchFamily="34" charset="0"/>
                      <a:cs typeface="Arial" panose="020B0604020202020204" pitchFamily="34" charset="0"/>
                    </a:defRPr>
                  </a:lvl4pPr>
                  <a:lvl5pPr marL="2057400" indent="-228600" algn="ctr">
                    <a:spcBef>
                      <a:spcPct val="50000"/>
                    </a:spcBef>
                    <a:defRPr sz="1600" b="1">
                      <a:solidFill>
                        <a:srgbClr val="00279F"/>
                      </a:solidFill>
                      <a:latin typeface="Arial" panose="020B0604020202020204" pitchFamily="34" charset="0"/>
                      <a:cs typeface="Arial" panose="020B0604020202020204" pitchFamily="34" charset="0"/>
                    </a:defRPr>
                  </a:lvl5pPr>
                  <a:lvl6pPr marL="25146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6pPr>
                  <a:lvl7pPr marL="29718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7pPr>
                  <a:lvl8pPr marL="34290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8pPr>
                  <a:lvl9pPr marL="38862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000" b="1" i="0" u="none" strike="noStrike" kern="0" cap="none" spc="0" normalizeH="0" baseline="0" noProof="0" dirty="0">
                    <a:ln>
                      <a:noFill/>
                    </a:ln>
                    <a:solidFill>
                      <a:srgbClr val="6088B3"/>
                    </a:solidFill>
                    <a:effectLst/>
                    <a:uLnTx/>
                    <a:uFillTx/>
                    <a:latin typeface="Century Gothic" panose="020B0502020202020204" pitchFamily="34" charset="0"/>
                    <a:ea typeface="+mn-ea"/>
                    <a:cs typeface="Arial" panose="020B0604020202020204" pitchFamily="34" charset="0"/>
                  </a:endParaRPr>
                </a:p>
              </p:txBody>
            </p:sp>
            <p:sp>
              <p:nvSpPr>
                <p:cNvPr id="74" name="Text Box 68">
                  <a:extLst>
                    <a:ext uri="{FF2B5EF4-FFF2-40B4-BE49-F238E27FC236}">
                      <a16:creationId xmlns:a16="http://schemas.microsoft.com/office/drawing/2014/main" id="{4905A3D5-D781-4897-9A0E-E5FC1D9BF37A}"/>
                    </a:ext>
                  </a:extLst>
                </p:cNvPr>
                <p:cNvSpPr txBox="1">
                  <a:spLocks noChangeArrowheads="1"/>
                </p:cNvSpPr>
                <p:nvPr/>
              </p:nvSpPr>
              <p:spPr bwMode="auto">
                <a:xfrm>
                  <a:off x="6594088" y="5821067"/>
                  <a:ext cx="992993" cy="3910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4000" tIns="54000" rIns="54000" bIns="54000">
                  <a:spAutoFit/>
                </a:bodyPr>
                <a:lstStyle>
                  <a:lvl1pPr algn="ctr">
                    <a:spcBef>
                      <a:spcPct val="50000"/>
                    </a:spcBef>
                    <a:defRPr sz="1600" b="1">
                      <a:solidFill>
                        <a:srgbClr val="00279F"/>
                      </a:solidFill>
                      <a:latin typeface="Arial" panose="020B0604020202020204" pitchFamily="34" charset="0"/>
                      <a:cs typeface="Arial" panose="020B0604020202020204" pitchFamily="34" charset="0"/>
                    </a:defRPr>
                  </a:lvl1pPr>
                  <a:lvl2pPr marL="742950" indent="-285750" algn="ctr">
                    <a:spcBef>
                      <a:spcPct val="50000"/>
                    </a:spcBef>
                    <a:defRPr sz="1600" b="1">
                      <a:solidFill>
                        <a:srgbClr val="00279F"/>
                      </a:solidFill>
                      <a:latin typeface="Arial" panose="020B0604020202020204" pitchFamily="34" charset="0"/>
                      <a:cs typeface="Arial" panose="020B0604020202020204" pitchFamily="34" charset="0"/>
                    </a:defRPr>
                  </a:lvl2pPr>
                  <a:lvl3pPr marL="1143000" indent="-228600" algn="ctr">
                    <a:spcBef>
                      <a:spcPct val="50000"/>
                    </a:spcBef>
                    <a:defRPr sz="1600" b="1">
                      <a:solidFill>
                        <a:srgbClr val="00279F"/>
                      </a:solidFill>
                      <a:latin typeface="Arial" panose="020B0604020202020204" pitchFamily="34" charset="0"/>
                      <a:cs typeface="Arial" panose="020B0604020202020204" pitchFamily="34" charset="0"/>
                    </a:defRPr>
                  </a:lvl3pPr>
                  <a:lvl4pPr marL="1600200" indent="-228600" algn="ctr">
                    <a:spcBef>
                      <a:spcPct val="50000"/>
                    </a:spcBef>
                    <a:defRPr sz="1600" b="1">
                      <a:solidFill>
                        <a:srgbClr val="00279F"/>
                      </a:solidFill>
                      <a:latin typeface="Arial" panose="020B0604020202020204" pitchFamily="34" charset="0"/>
                      <a:cs typeface="Arial" panose="020B0604020202020204" pitchFamily="34" charset="0"/>
                    </a:defRPr>
                  </a:lvl4pPr>
                  <a:lvl5pPr marL="2057400" indent="-228600" algn="ctr">
                    <a:spcBef>
                      <a:spcPct val="50000"/>
                    </a:spcBef>
                    <a:defRPr sz="1600" b="1">
                      <a:solidFill>
                        <a:srgbClr val="00279F"/>
                      </a:solidFill>
                      <a:latin typeface="Arial" panose="020B0604020202020204" pitchFamily="34" charset="0"/>
                      <a:cs typeface="Arial" panose="020B0604020202020204" pitchFamily="34" charset="0"/>
                    </a:defRPr>
                  </a:lvl5pPr>
                  <a:lvl6pPr marL="25146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6pPr>
                  <a:lvl7pPr marL="29718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7pPr>
                  <a:lvl8pPr marL="34290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8pPr>
                  <a:lvl9pPr marL="3886200" indent="-228600" algn="ctr" eaLnBrk="0" fontAlgn="base" hangingPunct="0">
                    <a:spcBef>
                      <a:spcPct val="50000"/>
                    </a:spcBef>
                    <a:spcAft>
                      <a:spcPct val="0"/>
                    </a:spcAft>
                    <a:defRPr sz="1600" b="1">
                      <a:solidFill>
                        <a:srgbClr val="00279F"/>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95000"/>
                    </a:lnSpc>
                    <a:spcBef>
                      <a:spcPct val="50000"/>
                    </a:spcBef>
                    <a:spcAft>
                      <a:spcPts val="0"/>
                    </a:spcAft>
                    <a:buClrTx/>
                    <a:buSzTx/>
                    <a:buFontTx/>
                    <a:buNone/>
                    <a:tabLst/>
                    <a:defRPr/>
                  </a:pPr>
                  <a:r>
                    <a:rPr kumimoji="0" lang="en-US" altLang="en-US" sz="800" b="0" u="none" strike="noStrike" kern="0" cap="none" spc="0" normalizeH="0" baseline="0" noProof="0" dirty="0">
                      <a:ln>
                        <a:noFill/>
                      </a:ln>
                      <a:solidFill>
                        <a:schemeClr val="bg1"/>
                      </a:solidFill>
                      <a:effectLst/>
                      <a:uLnTx/>
                      <a:uFillTx/>
                      <a:latin typeface="Roboto Light" panose="02000000000000000000" pitchFamily="2" charset="0"/>
                      <a:ea typeface="Roboto Light" panose="02000000000000000000" pitchFamily="2" charset="0"/>
                      <a:cs typeface="Roboto Light" panose="02000000000000000000" pitchFamily="2" charset="0"/>
                    </a:rPr>
                    <a:t>Branded Content and Channels</a:t>
                  </a:r>
                </a:p>
              </p:txBody>
            </p:sp>
          </p:grpSp>
        </p:grpSp>
        <p:grpSp>
          <p:nvGrpSpPr>
            <p:cNvPr id="8" name="Group 7">
              <a:extLst>
                <a:ext uri="{FF2B5EF4-FFF2-40B4-BE49-F238E27FC236}">
                  <a16:creationId xmlns:a16="http://schemas.microsoft.com/office/drawing/2014/main" id="{363D5968-0430-9043-B152-B5FD61D918AA}"/>
                </a:ext>
              </a:extLst>
            </p:cNvPr>
            <p:cNvGrpSpPr/>
            <p:nvPr/>
          </p:nvGrpSpPr>
          <p:grpSpPr>
            <a:xfrm>
              <a:off x="3576579" y="2640557"/>
              <a:ext cx="4992882" cy="3036609"/>
              <a:chOff x="3581848" y="2396215"/>
              <a:chExt cx="4992882" cy="3036609"/>
            </a:xfrm>
          </p:grpSpPr>
          <p:sp>
            <p:nvSpPr>
              <p:cNvPr id="14" name="Oval 13">
                <a:extLst>
                  <a:ext uri="{FF2B5EF4-FFF2-40B4-BE49-F238E27FC236}">
                    <a16:creationId xmlns:a16="http://schemas.microsoft.com/office/drawing/2014/main" id="{8C7467C7-18D8-4839-8917-7FD49576626A}"/>
                  </a:ext>
                </a:extLst>
              </p:cNvPr>
              <p:cNvSpPr/>
              <p:nvPr/>
            </p:nvSpPr>
            <p:spPr>
              <a:xfrm>
                <a:off x="3581848" y="2447746"/>
                <a:ext cx="2985078" cy="298507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u="none" strike="noStrike" kern="1200" cap="none" spc="0" normalizeH="0" baseline="0" noProof="0" dirty="0">
                  <a:ln>
                    <a:noFill/>
                  </a:ln>
                  <a:solidFill>
                    <a:prstClr val="white"/>
                  </a:solidFill>
                  <a:effectLst/>
                  <a:uLnTx/>
                  <a:uFillTx/>
                  <a:latin typeface="Montserrat SemiBold" pitchFamily="2" charset="77"/>
                  <a:ea typeface="+mn-ea"/>
                  <a:cs typeface="+mn-cs"/>
                </a:endParaRPr>
              </a:p>
            </p:txBody>
          </p:sp>
          <p:sp>
            <p:nvSpPr>
              <p:cNvPr id="15" name="Oval 14">
                <a:extLst>
                  <a:ext uri="{FF2B5EF4-FFF2-40B4-BE49-F238E27FC236}">
                    <a16:creationId xmlns:a16="http://schemas.microsoft.com/office/drawing/2014/main" id="{042B551B-228B-404F-9FBB-CB13956F6C1F}"/>
                  </a:ext>
                </a:extLst>
              </p:cNvPr>
              <p:cNvSpPr/>
              <p:nvPr/>
            </p:nvSpPr>
            <p:spPr>
              <a:xfrm>
                <a:off x="5589652" y="2396215"/>
                <a:ext cx="2985078" cy="298507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u="none" strike="noStrike" kern="1200" cap="none" spc="0" normalizeH="0" baseline="0" noProof="0" dirty="0">
                  <a:ln>
                    <a:noFill/>
                  </a:ln>
                  <a:solidFill>
                    <a:prstClr val="white"/>
                  </a:solidFill>
                  <a:effectLst/>
                  <a:uLnTx/>
                  <a:uFillTx/>
                  <a:latin typeface="Montserrat SemiBold" pitchFamily="2" charset="77"/>
                  <a:ea typeface="+mn-ea"/>
                  <a:cs typeface="+mn-cs"/>
                </a:endParaRPr>
              </a:p>
            </p:txBody>
          </p:sp>
          <p:grpSp>
            <p:nvGrpSpPr>
              <p:cNvPr id="63" name="Group 62">
                <a:extLst>
                  <a:ext uri="{FF2B5EF4-FFF2-40B4-BE49-F238E27FC236}">
                    <a16:creationId xmlns:a16="http://schemas.microsoft.com/office/drawing/2014/main" id="{FF0D4CA3-0B24-4986-8229-CEBD3DE3DD5A}"/>
                  </a:ext>
                </a:extLst>
              </p:cNvPr>
              <p:cNvGrpSpPr/>
              <p:nvPr/>
            </p:nvGrpSpPr>
            <p:grpSpPr>
              <a:xfrm>
                <a:off x="5764119" y="2629740"/>
                <a:ext cx="2603234" cy="2632755"/>
                <a:chOff x="5634122" y="3039542"/>
                <a:chExt cx="2867754" cy="2900277"/>
              </a:xfrm>
            </p:grpSpPr>
            <p:sp>
              <p:nvSpPr>
                <p:cNvPr id="61" name="TextBox 60">
                  <a:extLst>
                    <a:ext uri="{FF2B5EF4-FFF2-40B4-BE49-F238E27FC236}">
                      <a16:creationId xmlns:a16="http://schemas.microsoft.com/office/drawing/2014/main" id="{055C19FD-37B7-45D6-84F6-24DFEF3D6975}"/>
                    </a:ext>
                  </a:extLst>
                </p:cNvPr>
                <p:cNvSpPr txBox="1"/>
                <p:nvPr/>
              </p:nvSpPr>
              <p:spPr>
                <a:xfrm rot="2540036">
                  <a:off x="5682715" y="3039542"/>
                  <a:ext cx="2770571" cy="2770567"/>
                </a:xfrm>
                <a:prstGeom prst="rect">
                  <a:avLst/>
                </a:prstGeom>
                <a:noFill/>
              </p:spPr>
              <p:txBody>
                <a:bodyPr wrap="none" rtlCol="0">
                  <a:prstTxWarp prst="textArchUp">
                    <a:avLst>
                      <a:gd name="adj" fmla="val 14936113"/>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u="none" strike="noStrike" kern="1200" cap="none" spc="0" normalizeH="0" baseline="0" noProof="0" dirty="0">
                      <a:ln>
                        <a:noFill/>
                      </a:ln>
                      <a:solidFill>
                        <a:prstClr val="white"/>
                      </a:solidFill>
                      <a:effectLst/>
                      <a:uLnTx/>
                      <a:uFillTx/>
                      <a:latin typeface="Montserrat" pitchFamily="2" charset="77"/>
                      <a:cs typeface="Arial" panose="020B0604020202020204" pitchFamily="34" charset="0"/>
                    </a:rPr>
                    <a:t>Purchase</a:t>
                  </a:r>
                </a:p>
              </p:txBody>
            </p:sp>
            <p:sp>
              <p:nvSpPr>
                <p:cNvPr id="62" name="TextBox 61">
                  <a:extLst>
                    <a:ext uri="{FF2B5EF4-FFF2-40B4-BE49-F238E27FC236}">
                      <a16:creationId xmlns:a16="http://schemas.microsoft.com/office/drawing/2014/main" id="{F5BC46C0-D349-42A7-9CE7-02AA505AC8B1}"/>
                    </a:ext>
                  </a:extLst>
                </p:cNvPr>
                <p:cNvSpPr txBox="1"/>
                <p:nvPr/>
              </p:nvSpPr>
              <p:spPr>
                <a:xfrm rot="18935232">
                  <a:off x="5634122" y="3072065"/>
                  <a:ext cx="2867754" cy="2867754"/>
                </a:xfrm>
                <a:prstGeom prst="rect">
                  <a:avLst/>
                </a:prstGeom>
                <a:noFill/>
              </p:spPr>
              <p:txBody>
                <a:bodyPr wrap="none" rtlCol="0">
                  <a:prstTxWarp prst="textArchDown">
                    <a:avLst>
                      <a:gd name="adj" fmla="val 2357746"/>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u="none" strike="noStrike" kern="1200" cap="none" spc="0" normalizeH="0" baseline="0" noProof="0" dirty="0">
                      <a:ln>
                        <a:noFill/>
                      </a:ln>
                      <a:solidFill>
                        <a:prstClr val="white"/>
                      </a:solidFill>
                      <a:effectLst/>
                      <a:uLnTx/>
                      <a:uFillTx/>
                      <a:latin typeface="Montserrat" pitchFamily="2" charset="77"/>
                      <a:cs typeface="Arial" panose="020B0604020202020204" pitchFamily="34" charset="0"/>
                    </a:rPr>
                    <a:t>Use</a:t>
                  </a:r>
                </a:p>
              </p:txBody>
            </p:sp>
          </p:grpSp>
          <p:grpSp>
            <p:nvGrpSpPr>
              <p:cNvPr id="64" name="Group 63">
                <a:extLst>
                  <a:ext uri="{FF2B5EF4-FFF2-40B4-BE49-F238E27FC236}">
                    <a16:creationId xmlns:a16="http://schemas.microsoft.com/office/drawing/2014/main" id="{C748FDFB-C7C1-4CE6-BC7E-3BF9EC5A00DE}"/>
                  </a:ext>
                </a:extLst>
              </p:cNvPr>
              <p:cNvGrpSpPr/>
              <p:nvPr/>
            </p:nvGrpSpPr>
            <p:grpSpPr>
              <a:xfrm>
                <a:off x="3824802" y="2695903"/>
                <a:ext cx="2515013" cy="2570578"/>
                <a:chOff x="5787307" y="3112429"/>
                <a:chExt cx="2770568" cy="2831783"/>
              </a:xfrm>
            </p:grpSpPr>
            <p:sp>
              <p:nvSpPr>
                <p:cNvPr id="139" name="TextBox 138">
                  <a:extLst>
                    <a:ext uri="{FF2B5EF4-FFF2-40B4-BE49-F238E27FC236}">
                      <a16:creationId xmlns:a16="http://schemas.microsoft.com/office/drawing/2014/main" id="{32ECBCD2-C0B0-4001-B81C-FD805DC503E5}"/>
                    </a:ext>
                  </a:extLst>
                </p:cNvPr>
                <p:cNvSpPr txBox="1"/>
                <p:nvPr/>
              </p:nvSpPr>
              <p:spPr>
                <a:xfrm rot="2374675">
                  <a:off x="5787308" y="3173646"/>
                  <a:ext cx="2770565" cy="2770566"/>
                </a:xfrm>
                <a:prstGeom prst="rect">
                  <a:avLst/>
                </a:prstGeom>
                <a:noFill/>
              </p:spPr>
              <p:txBody>
                <a:bodyPr wrap="none" rtlCol="0">
                  <a:prstTxWarp prst="textArchDown">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u="none" strike="noStrike" kern="1200" cap="none" spc="0" normalizeH="0" baseline="0" noProof="0" dirty="0">
                      <a:ln>
                        <a:noFill/>
                      </a:ln>
                      <a:solidFill>
                        <a:prstClr val="white"/>
                      </a:solidFill>
                      <a:effectLst/>
                      <a:uLnTx/>
                      <a:uFillTx/>
                      <a:latin typeface="Montserrat" pitchFamily="2" charset="77"/>
                      <a:cs typeface="Arial" panose="020B0604020202020204" pitchFamily="34" charset="0"/>
                    </a:rPr>
                    <a:t>Consider</a:t>
                  </a:r>
                </a:p>
              </p:txBody>
            </p:sp>
            <p:sp>
              <p:nvSpPr>
                <p:cNvPr id="65" name="TextBox 64">
                  <a:extLst>
                    <a:ext uri="{FF2B5EF4-FFF2-40B4-BE49-F238E27FC236}">
                      <a16:creationId xmlns:a16="http://schemas.microsoft.com/office/drawing/2014/main" id="{EB12CFD0-1115-4F11-8066-1DD1A9B6805F}"/>
                    </a:ext>
                  </a:extLst>
                </p:cNvPr>
                <p:cNvSpPr txBox="1"/>
                <p:nvPr/>
              </p:nvSpPr>
              <p:spPr>
                <a:xfrm rot="19532756">
                  <a:off x="5787307" y="3112429"/>
                  <a:ext cx="2770568" cy="2770566"/>
                </a:xfrm>
                <a:prstGeom prst="rect">
                  <a:avLst/>
                </a:prstGeom>
                <a:noFill/>
              </p:spPr>
              <p:txBody>
                <a:bodyPr wrap="none" rtlCol="0">
                  <a:prstTxWarp prst="textArchUp">
                    <a:avLst>
                      <a:gd name="adj" fmla="val 14936113"/>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strike="noStrike" kern="1200" cap="none" spc="0" normalizeH="0" baseline="0" noProof="0" dirty="0">
                      <a:ln>
                        <a:noFill/>
                      </a:ln>
                      <a:solidFill>
                        <a:prstClr val="white"/>
                      </a:solidFill>
                      <a:effectLst/>
                      <a:uLnTx/>
                      <a:uFillTx/>
                      <a:latin typeface="Montserrat" pitchFamily="2" charset="77"/>
                      <a:cs typeface="Arial" panose="020B0604020202020204" pitchFamily="34" charset="0"/>
                    </a:rPr>
                    <a:t>Discover</a:t>
                  </a:r>
                </a:p>
              </p:txBody>
            </p:sp>
          </p:grpSp>
          <p:sp>
            <p:nvSpPr>
              <p:cNvPr id="12" name="Oval 11">
                <a:extLst>
                  <a:ext uri="{FF2B5EF4-FFF2-40B4-BE49-F238E27FC236}">
                    <a16:creationId xmlns:a16="http://schemas.microsoft.com/office/drawing/2014/main" id="{8542478E-A784-4C5B-BB45-351A80ABD2D4}"/>
                  </a:ext>
                </a:extLst>
              </p:cNvPr>
              <p:cNvSpPr/>
              <p:nvPr/>
            </p:nvSpPr>
            <p:spPr>
              <a:xfrm>
                <a:off x="3966714" y="2832612"/>
                <a:ext cx="2215346" cy="2215345"/>
              </a:xfrm>
              <a:prstGeom prst="ellipse">
                <a:avLst/>
              </a:prstGeom>
              <a:solidFill>
                <a:srgbClr val="A52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u="none" strike="noStrike" kern="1200" cap="none" spc="0" normalizeH="0" baseline="0" noProof="0" dirty="0">
                  <a:ln>
                    <a:noFill/>
                  </a:ln>
                  <a:solidFill>
                    <a:srgbClr val="C00000"/>
                  </a:solidFill>
                  <a:effectLst/>
                  <a:uLnTx/>
                  <a:uFillTx/>
                  <a:latin typeface="Montserrat SemiBold" pitchFamily="2" charset="77"/>
                  <a:ea typeface="+mn-ea"/>
                  <a:cs typeface="+mn-cs"/>
                </a:endParaRPr>
              </a:p>
            </p:txBody>
          </p:sp>
          <p:sp>
            <p:nvSpPr>
              <p:cNvPr id="13" name="Oval 12">
                <a:extLst>
                  <a:ext uri="{FF2B5EF4-FFF2-40B4-BE49-F238E27FC236}">
                    <a16:creationId xmlns:a16="http://schemas.microsoft.com/office/drawing/2014/main" id="{24B21D4F-F4C2-4D83-90F4-3806A223E732}"/>
                  </a:ext>
                </a:extLst>
              </p:cNvPr>
              <p:cNvSpPr/>
              <p:nvPr/>
            </p:nvSpPr>
            <p:spPr>
              <a:xfrm>
                <a:off x="6020478" y="2832612"/>
                <a:ext cx="2215346" cy="2215345"/>
              </a:xfrm>
              <a:prstGeom prst="ellipse">
                <a:avLst/>
              </a:prstGeom>
              <a:solidFill>
                <a:srgbClr val="A52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u="none" strike="noStrike" kern="1200" cap="none" spc="0" normalizeH="0" baseline="0" noProof="0" dirty="0">
                  <a:ln>
                    <a:noFill/>
                  </a:ln>
                  <a:solidFill>
                    <a:srgbClr val="C00000"/>
                  </a:solidFill>
                  <a:effectLst/>
                  <a:uLnTx/>
                  <a:uFillTx/>
                  <a:latin typeface="Montserrat SemiBold" pitchFamily="2" charset="77"/>
                  <a:ea typeface="+mn-ea"/>
                  <a:cs typeface="+mn-cs"/>
                </a:endParaRPr>
              </a:p>
            </p:txBody>
          </p:sp>
          <p:sp>
            <p:nvSpPr>
              <p:cNvPr id="16" name="Oval 15">
                <a:extLst>
                  <a:ext uri="{FF2B5EF4-FFF2-40B4-BE49-F238E27FC236}">
                    <a16:creationId xmlns:a16="http://schemas.microsoft.com/office/drawing/2014/main" id="{48231211-C37B-400C-BDAD-4357A4ECA931}"/>
                  </a:ext>
                </a:extLst>
              </p:cNvPr>
              <p:cNvSpPr/>
              <p:nvPr/>
            </p:nvSpPr>
            <p:spPr>
              <a:xfrm>
                <a:off x="4440162" y="3306058"/>
                <a:ext cx="1268456" cy="12684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u="none" strike="noStrike" kern="1200" cap="none" spc="0" normalizeH="0" baseline="0" noProof="0" dirty="0">
                    <a:ln>
                      <a:noFill/>
                    </a:ln>
                    <a:solidFill>
                      <a:schemeClr val="tx1">
                        <a:lumMod val="85000"/>
                        <a:lumOff val="15000"/>
                      </a:schemeClr>
                    </a:solidFill>
                    <a:effectLst/>
                    <a:uLnTx/>
                    <a:uFillTx/>
                    <a:latin typeface="Montserrat" pitchFamily="2" charset="77"/>
                  </a:rPr>
                  <a:t>Promises</a:t>
                </a:r>
                <a:endParaRPr kumimoji="0" lang="en-US" sz="1100" b="1" u="none" strike="noStrike" kern="1200" cap="none" spc="0" normalizeH="0" baseline="0" noProof="0" dirty="0">
                  <a:ln>
                    <a:noFill/>
                  </a:ln>
                  <a:solidFill>
                    <a:schemeClr val="tx1">
                      <a:lumMod val="85000"/>
                      <a:lumOff val="15000"/>
                    </a:schemeClr>
                  </a:solidFill>
                  <a:effectLst/>
                  <a:uLnTx/>
                  <a:uFillTx/>
                  <a:latin typeface="Montserrat" pitchFamily="2" charset="77"/>
                </a:endParaRPr>
              </a:p>
            </p:txBody>
          </p:sp>
          <p:sp>
            <p:nvSpPr>
              <p:cNvPr id="17" name="Oval 16">
                <a:extLst>
                  <a:ext uri="{FF2B5EF4-FFF2-40B4-BE49-F238E27FC236}">
                    <a16:creationId xmlns:a16="http://schemas.microsoft.com/office/drawing/2014/main" id="{BB3D8767-3D51-445A-971B-7598DEDE51F1}"/>
                  </a:ext>
                </a:extLst>
              </p:cNvPr>
              <p:cNvSpPr/>
              <p:nvPr/>
            </p:nvSpPr>
            <p:spPr>
              <a:xfrm>
                <a:off x="6493924" y="3306058"/>
                <a:ext cx="1268456" cy="12684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u="none" strike="noStrike" kern="1200" cap="none" spc="0" normalizeH="0" baseline="0" noProof="0" dirty="0">
                    <a:ln>
                      <a:noFill/>
                    </a:ln>
                    <a:solidFill>
                      <a:schemeClr val="tx1">
                        <a:lumMod val="85000"/>
                        <a:lumOff val="15000"/>
                      </a:schemeClr>
                    </a:solidFill>
                    <a:effectLst/>
                    <a:uLnTx/>
                    <a:uFillTx/>
                    <a:latin typeface="Montserrat" pitchFamily="2" charset="77"/>
                  </a:rPr>
                  <a:t>Delivery</a:t>
                </a:r>
                <a:endParaRPr kumimoji="0" lang="en-US" sz="1100" b="1" u="none" strike="noStrike" kern="1200" cap="none" spc="0" normalizeH="0" baseline="0" noProof="0" dirty="0">
                  <a:ln>
                    <a:noFill/>
                  </a:ln>
                  <a:solidFill>
                    <a:schemeClr val="tx1">
                      <a:lumMod val="85000"/>
                      <a:lumOff val="15000"/>
                    </a:schemeClr>
                  </a:solidFill>
                  <a:effectLst/>
                  <a:uLnTx/>
                  <a:uFillTx/>
                  <a:latin typeface="Montserrat" pitchFamily="2" charset="77"/>
                </a:endParaRPr>
              </a:p>
            </p:txBody>
          </p:sp>
          <p:sp>
            <p:nvSpPr>
              <p:cNvPr id="19" name="Arc 18">
                <a:extLst>
                  <a:ext uri="{FF2B5EF4-FFF2-40B4-BE49-F238E27FC236}">
                    <a16:creationId xmlns:a16="http://schemas.microsoft.com/office/drawing/2014/main" id="{EC86D064-3F69-4AA5-BA55-F645A349A19B}"/>
                  </a:ext>
                </a:extLst>
              </p:cNvPr>
              <p:cNvSpPr/>
              <p:nvPr/>
            </p:nvSpPr>
            <p:spPr>
              <a:xfrm>
                <a:off x="6020477" y="2832611"/>
                <a:ext cx="2215346" cy="2215345"/>
              </a:xfrm>
              <a:prstGeom prst="arc">
                <a:avLst>
                  <a:gd name="adj1" fmla="val 12922472"/>
                  <a:gd name="adj2" fmla="val 17347779"/>
                </a:avLst>
              </a:prstGeom>
              <a:ln w="34925">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u="none" strike="noStrike" kern="1200" cap="none" spc="0" normalizeH="0" baseline="0" noProof="0" dirty="0">
                  <a:ln>
                    <a:noFill/>
                  </a:ln>
                  <a:solidFill>
                    <a:prstClr val="black"/>
                  </a:solidFill>
                  <a:effectLst/>
                  <a:uLnTx/>
                  <a:uFillTx/>
                  <a:latin typeface="Montserrat SemiBold" pitchFamily="2" charset="77"/>
                  <a:ea typeface="+mn-ea"/>
                  <a:cs typeface="+mn-cs"/>
                </a:endParaRPr>
              </a:p>
            </p:txBody>
          </p:sp>
          <p:sp>
            <p:nvSpPr>
              <p:cNvPr id="20" name="Arc 19">
                <a:extLst>
                  <a:ext uri="{FF2B5EF4-FFF2-40B4-BE49-F238E27FC236}">
                    <a16:creationId xmlns:a16="http://schemas.microsoft.com/office/drawing/2014/main" id="{61556AA8-674E-49F7-8046-D70F9129B7D6}"/>
                  </a:ext>
                </a:extLst>
              </p:cNvPr>
              <p:cNvSpPr/>
              <p:nvPr/>
            </p:nvSpPr>
            <p:spPr>
              <a:xfrm>
                <a:off x="6020477" y="2832611"/>
                <a:ext cx="2215346" cy="2215345"/>
              </a:xfrm>
              <a:prstGeom prst="arc">
                <a:avLst>
                  <a:gd name="adj1" fmla="val 20018841"/>
                  <a:gd name="adj2" fmla="val 1762970"/>
                </a:avLst>
              </a:prstGeom>
              <a:ln w="34925" cap="rnd">
                <a:solidFill>
                  <a:schemeClr val="bg1"/>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u="none" strike="noStrike" kern="1200" cap="none" spc="0" normalizeH="0" baseline="0" noProof="0" dirty="0">
                  <a:ln>
                    <a:noFill/>
                  </a:ln>
                  <a:solidFill>
                    <a:prstClr val="black"/>
                  </a:solidFill>
                  <a:effectLst/>
                  <a:uLnTx/>
                  <a:uFillTx/>
                  <a:latin typeface="Montserrat SemiBold" pitchFamily="2" charset="77"/>
                  <a:ea typeface="+mn-ea"/>
                  <a:cs typeface="+mn-cs"/>
                </a:endParaRPr>
              </a:p>
            </p:txBody>
          </p:sp>
          <p:sp>
            <p:nvSpPr>
              <p:cNvPr id="21" name="Arc 20">
                <a:extLst>
                  <a:ext uri="{FF2B5EF4-FFF2-40B4-BE49-F238E27FC236}">
                    <a16:creationId xmlns:a16="http://schemas.microsoft.com/office/drawing/2014/main" id="{831EE0D9-09BF-4C7E-B87E-E2C17C2205E9}"/>
                  </a:ext>
                </a:extLst>
              </p:cNvPr>
              <p:cNvSpPr/>
              <p:nvPr/>
            </p:nvSpPr>
            <p:spPr>
              <a:xfrm>
                <a:off x="6020477" y="2830721"/>
                <a:ext cx="2215346" cy="2215345"/>
              </a:xfrm>
              <a:prstGeom prst="arc">
                <a:avLst>
                  <a:gd name="adj1" fmla="val 4669004"/>
                  <a:gd name="adj2" fmla="val 8642422"/>
                </a:avLst>
              </a:prstGeom>
              <a:ln w="34925" cap="rnd">
                <a:solidFill>
                  <a:schemeClr val="bg1"/>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u="none" strike="noStrike" kern="1200" cap="none" spc="0" normalizeH="0" baseline="0" noProof="0" dirty="0">
                  <a:ln>
                    <a:noFill/>
                  </a:ln>
                  <a:solidFill>
                    <a:prstClr val="black"/>
                  </a:solidFill>
                  <a:effectLst/>
                  <a:uLnTx/>
                  <a:uFillTx/>
                  <a:latin typeface="Montserrat SemiBold" pitchFamily="2" charset="77"/>
                  <a:ea typeface="+mn-ea"/>
                  <a:cs typeface="+mn-cs"/>
                </a:endParaRPr>
              </a:p>
            </p:txBody>
          </p:sp>
          <p:sp>
            <p:nvSpPr>
              <p:cNvPr id="57" name="Arc 56">
                <a:extLst>
                  <a:ext uri="{FF2B5EF4-FFF2-40B4-BE49-F238E27FC236}">
                    <a16:creationId xmlns:a16="http://schemas.microsoft.com/office/drawing/2014/main" id="{F738DBD4-EFFD-477F-A38B-5109A5B8DED5}"/>
                  </a:ext>
                </a:extLst>
              </p:cNvPr>
              <p:cNvSpPr/>
              <p:nvPr/>
            </p:nvSpPr>
            <p:spPr>
              <a:xfrm flipH="1" flipV="1">
                <a:off x="3966713" y="2830720"/>
                <a:ext cx="2215346" cy="2215345"/>
              </a:xfrm>
              <a:prstGeom prst="arc">
                <a:avLst>
                  <a:gd name="adj1" fmla="val 12922472"/>
                  <a:gd name="adj2" fmla="val 17347779"/>
                </a:avLst>
              </a:prstGeom>
              <a:ln w="34925">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u="none" strike="noStrike" kern="1200" cap="none" spc="0" normalizeH="0" baseline="0" noProof="0" dirty="0">
                  <a:ln>
                    <a:noFill/>
                  </a:ln>
                  <a:solidFill>
                    <a:prstClr val="black"/>
                  </a:solidFill>
                  <a:effectLst/>
                  <a:uLnTx/>
                  <a:uFillTx/>
                  <a:latin typeface="Montserrat SemiBold" pitchFamily="2" charset="77"/>
                  <a:ea typeface="+mn-ea"/>
                  <a:cs typeface="+mn-cs"/>
                </a:endParaRPr>
              </a:p>
            </p:txBody>
          </p:sp>
          <p:sp>
            <p:nvSpPr>
              <p:cNvPr id="58" name="Arc 57">
                <a:extLst>
                  <a:ext uri="{FF2B5EF4-FFF2-40B4-BE49-F238E27FC236}">
                    <a16:creationId xmlns:a16="http://schemas.microsoft.com/office/drawing/2014/main" id="{B1E110EE-3305-4874-B0E9-BACF0D110491}"/>
                  </a:ext>
                </a:extLst>
              </p:cNvPr>
              <p:cNvSpPr/>
              <p:nvPr/>
            </p:nvSpPr>
            <p:spPr>
              <a:xfrm flipH="1" flipV="1">
                <a:off x="3966713" y="2830720"/>
                <a:ext cx="2215346" cy="2215345"/>
              </a:xfrm>
              <a:prstGeom prst="arc">
                <a:avLst>
                  <a:gd name="adj1" fmla="val 20018841"/>
                  <a:gd name="adj2" fmla="val 1762970"/>
                </a:avLst>
              </a:prstGeom>
              <a:ln w="34925" cap="rnd">
                <a:solidFill>
                  <a:schemeClr val="bg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u="none" strike="noStrike" kern="1200" cap="none" spc="0" normalizeH="0" baseline="0" noProof="0" dirty="0">
                  <a:ln>
                    <a:noFill/>
                  </a:ln>
                  <a:solidFill>
                    <a:prstClr val="black"/>
                  </a:solidFill>
                  <a:effectLst/>
                  <a:uLnTx/>
                  <a:uFillTx/>
                  <a:latin typeface="Montserrat SemiBold" pitchFamily="2" charset="77"/>
                  <a:ea typeface="+mn-ea"/>
                  <a:cs typeface="+mn-cs"/>
                </a:endParaRPr>
              </a:p>
            </p:txBody>
          </p:sp>
          <p:sp>
            <p:nvSpPr>
              <p:cNvPr id="59" name="Arc 58">
                <a:extLst>
                  <a:ext uri="{FF2B5EF4-FFF2-40B4-BE49-F238E27FC236}">
                    <a16:creationId xmlns:a16="http://schemas.microsoft.com/office/drawing/2014/main" id="{830A7F12-166B-47AF-8745-33FF55A644CD}"/>
                  </a:ext>
                </a:extLst>
              </p:cNvPr>
              <p:cNvSpPr/>
              <p:nvPr/>
            </p:nvSpPr>
            <p:spPr>
              <a:xfrm flipH="1" flipV="1">
                <a:off x="3966713" y="2832610"/>
                <a:ext cx="2215346" cy="2215345"/>
              </a:xfrm>
              <a:prstGeom prst="arc">
                <a:avLst>
                  <a:gd name="adj1" fmla="val 4669004"/>
                  <a:gd name="adj2" fmla="val 8642422"/>
                </a:avLst>
              </a:prstGeom>
              <a:ln w="34925" cap="rnd">
                <a:solidFill>
                  <a:schemeClr val="bg1"/>
                </a:solidFill>
                <a:round/>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u="none" strike="noStrike" kern="1200" cap="none" spc="0" normalizeH="0" baseline="0" noProof="0" dirty="0">
                  <a:ln>
                    <a:noFill/>
                  </a:ln>
                  <a:solidFill>
                    <a:prstClr val="black"/>
                  </a:solidFill>
                  <a:effectLst/>
                  <a:uLnTx/>
                  <a:uFillTx/>
                  <a:latin typeface="Montserrat SemiBold" pitchFamily="2" charset="77"/>
                  <a:ea typeface="+mn-ea"/>
                  <a:cs typeface="+mn-cs"/>
                </a:endParaRPr>
              </a:p>
            </p:txBody>
          </p:sp>
          <p:sp>
            <p:nvSpPr>
              <p:cNvPr id="60" name="TextBox 59">
                <a:extLst>
                  <a:ext uri="{FF2B5EF4-FFF2-40B4-BE49-F238E27FC236}">
                    <a16:creationId xmlns:a16="http://schemas.microsoft.com/office/drawing/2014/main" id="{87B4CE77-4838-4C0E-B7CC-A4BA1F5DDD65}"/>
                  </a:ext>
                </a:extLst>
              </p:cNvPr>
              <p:cNvSpPr txBox="1"/>
              <p:nvPr/>
            </p:nvSpPr>
            <p:spPr>
              <a:xfrm>
                <a:off x="5640655" y="3821536"/>
                <a:ext cx="913926" cy="28953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dirty="0">
                    <a:ln>
                      <a:noFill/>
                    </a:ln>
                    <a:solidFill>
                      <a:prstClr val="white"/>
                    </a:solidFill>
                    <a:effectLst/>
                    <a:uLnTx/>
                    <a:uFillTx/>
                    <a:latin typeface="Montserrat" pitchFamily="2" charset="77"/>
                    <a:cs typeface="Arial" panose="020B0604020202020204" pitchFamily="34" charset="0"/>
                  </a:rPr>
                  <a:t>Evaluate</a:t>
                </a:r>
                <a:endParaRPr kumimoji="0" lang="en-US" sz="1100" b="1" u="none" strike="noStrike" kern="1200" cap="none" spc="0" normalizeH="0" baseline="0" noProof="0" dirty="0">
                  <a:ln>
                    <a:noFill/>
                  </a:ln>
                  <a:solidFill>
                    <a:prstClr val="white"/>
                  </a:solidFill>
                  <a:effectLst/>
                  <a:uLnTx/>
                  <a:uFillTx/>
                  <a:latin typeface="Montserrat" pitchFamily="2" charset="77"/>
                  <a:cs typeface="Arial" panose="020B0604020202020204" pitchFamily="34" charset="0"/>
                </a:endParaRPr>
              </a:p>
            </p:txBody>
          </p:sp>
        </p:grpSp>
      </p:grpSp>
    </p:spTree>
    <p:extLst>
      <p:ext uri="{BB962C8B-B14F-4D97-AF65-F5344CB8AC3E}">
        <p14:creationId xmlns:p14="http://schemas.microsoft.com/office/powerpoint/2010/main" val="15987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ppt_y</p:attrName>
                                        </p:attrNameLst>
                                      </p:cBhvr>
                                      <p:tavLst>
                                        <p:tav tm="0">
                                          <p:val>
                                            <p:strVal val="#ppt_y-#ppt_h*1.125000"/>
                                          </p:val>
                                        </p:tav>
                                        <p:tav tm="100000">
                                          <p:val>
                                            <p:strVal val="#ppt_y"/>
                                          </p:val>
                                        </p:tav>
                                      </p:tavLst>
                                    </p:anim>
                                    <p:animEffect transition="in" filter="wipe(down)">
                                      <p:cBhvr>
                                        <p:cTn id="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262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7C74D5-5184-754B-A404-7F64C0183E2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564775"/>
            <a:ext cx="12192001" cy="7422776"/>
          </a:xfrm>
          <a:prstGeom prst="rect">
            <a:avLst/>
          </a:prstGeom>
        </p:spPr>
      </p:pic>
      <p:sp>
        <p:nvSpPr>
          <p:cNvPr id="4" name="Title 1">
            <a:extLst>
              <a:ext uri="{FF2B5EF4-FFF2-40B4-BE49-F238E27FC236}">
                <a16:creationId xmlns:a16="http://schemas.microsoft.com/office/drawing/2014/main" id="{32BDB955-F498-7049-97A9-EC4875F0450A}"/>
              </a:ext>
            </a:extLst>
          </p:cNvPr>
          <p:cNvSpPr>
            <a:spLocks noGrp="1"/>
          </p:cNvSpPr>
          <p:nvPr>
            <p:ph type="title"/>
          </p:nvPr>
        </p:nvSpPr>
        <p:spPr>
          <a:xfrm>
            <a:off x="2465725" y="259334"/>
            <a:ext cx="7260550" cy="402439"/>
          </a:xfrm>
        </p:spPr>
        <p:txBody>
          <a:bodyPr vert="horz" lIns="0" tIns="0" rIns="0" bIns="0" rtlCol="0" anchor="ctr">
            <a:noAutofit/>
          </a:bodyPr>
          <a:lstStyle/>
          <a:p>
            <a:pPr algn="ctr"/>
            <a:r>
              <a:rPr lang="en-US" sz="2800" kern="1200" dirty="0">
                <a:solidFill>
                  <a:schemeClr val="bg1"/>
                </a:solidFill>
              </a:rPr>
              <a:t>Atrilyx  TRACKING PIXEL OVERVIEW</a:t>
            </a:r>
          </a:p>
        </p:txBody>
      </p:sp>
      <p:sp>
        <p:nvSpPr>
          <p:cNvPr id="5" name="Text Placeholder 2">
            <a:extLst>
              <a:ext uri="{FF2B5EF4-FFF2-40B4-BE49-F238E27FC236}">
                <a16:creationId xmlns:a16="http://schemas.microsoft.com/office/drawing/2014/main" id="{5EBCACB1-AED2-DB42-B6EE-0ADDD6579E43}"/>
              </a:ext>
            </a:extLst>
          </p:cNvPr>
          <p:cNvSpPr>
            <a:spLocks noGrp="1"/>
          </p:cNvSpPr>
          <p:nvPr>
            <p:ph type="body" sz="quarter" idx="10"/>
          </p:nvPr>
        </p:nvSpPr>
        <p:spPr>
          <a:xfrm>
            <a:off x="731539" y="980273"/>
            <a:ext cx="10728922" cy="2248693"/>
          </a:xfrm>
        </p:spPr>
        <p:txBody>
          <a:bodyPr vert="horz" wrap="square" lIns="0" tIns="45720" rIns="0" bIns="45720" numCol="3" spcCol="365760" rtlCol="0" anchor="t">
            <a:spAutoFit/>
          </a:bodyPr>
          <a:lstStyle/>
          <a:p>
            <a:pPr>
              <a:lnSpc>
                <a:spcPct val="120000"/>
              </a:lnSpc>
              <a:buClr>
                <a:srgbClr val="FF0000"/>
              </a:buClr>
              <a:buSzPct val="150000"/>
            </a:pPr>
            <a:r>
              <a:rPr lang="en-US" sz="105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The Ai Media Marketing pixels, aka </a:t>
            </a:r>
            <a:r>
              <a:rPr lang="en-US" sz="1050" i="1" dirty="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rPr>
              <a:t>tracking pixels</a:t>
            </a:r>
            <a:r>
              <a:rPr lang="en-US" sz="105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 is a code snippet of code we provide to the Client to place on their Tag Management Solution. For example: Google GTM, Adobe Launch (DTM) , Tealium, Signal, Enlighten etc. </a:t>
            </a:r>
          </a:p>
          <a:p>
            <a:pPr>
              <a:lnSpc>
                <a:spcPct val="120000"/>
              </a:lnSpc>
              <a:buClr>
                <a:srgbClr val="FF0000"/>
              </a:buClr>
              <a:buSzPct val="150000"/>
            </a:pPr>
            <a:r>
              <a:rPr lang="en-US" sz="105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Ai Media can also provide an Ai fully hosted tag management solution for complete control of all data streams.</a:t>
            </a:r>
          </a:p>
          <a:p>
            <a:pPr>
              <a:lnSpc>
                <a:spcPct val="120000"/>
              </a:lnSpc>
              <a:buClr>
                <a:srgbClr val="FF0000"/>
              </a:buClr>
              <a:buSzPct val="150000"/>
            </a:pPr>
            <a:endParaRPr lang="en-US" sz="105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endParaRPr>
          </a:p>
          <a:p>
            <a:pPr>
              <a:lnSpc>
                <a:spcPct val="120000"/>
              </a:lnSpc>
              <a:buClr>
                <a:srgbClr val="FF0000"/>
              </a:buClr>
              <a:buSzPct val="150000"/>
            </a:pPr>
            <a:r>
              <a:rPr lang="en-US" sz="105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If needed, we can hard code the pixel on the client site, but we do not recommend this. Leveraging the tag management solution or system (TMS) allows Ai Media to keep all the tags on your website inside of a single master set of code that fires on-page and in the buy flow to track and report on that path to conversion for advertising.</a:t>
            </a:r>
          </a:p>
          <a:p>
            <a:pPr>
              <a:lnSpc>
                <a:spcPct val="120000"/>
              </a:lnSpc>
              <a:buClr>
                <a:srgbClr val="FF0000"/>
              </a:buClr>
              <a:buSzPct val="150000"/>
            </a:pPr>
            <a:r>
              <a:rPr lang="en-US" sz="105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The Ai Media pixel is used to measure a marketing campaign’s performance, track conversions, and build an audience base by gathering information about visitors on a website from paid media. The pixels track browsing behavior, the type of ads they click on, if they abandon a page or the buy flow, take a purchase action, fill out a lead gen form, etc.</a:t>
            </a:r>
          </a:p>
          <a:p>
            <a:pPr>
              <a:lnSpc>
                <a:spcPct val="120000"/>
              </a:lnSpc>
              <a:buClr>
                <a:srgbClr val="FF0000"/>
              </a:buClr>
              <a:buSzPct val="150000"/>
            </a:pPr>
            <a:r>
              <a:rPr lang="en-US" sz="105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This behavior data helps Ai Media as a marketer to optimize the media spend to increase lead performance and sales and track attribution with our proprietary ad technology while adhering to all privacy and compliance laws, including CCPA GDPR.</a:t>
            </a:r>
          </a:p>
        </p:txBody>
      </p:sp>
      <p:pic>
        <p:nvPicPr>
          <p:cNvPr id="6" name="Picture 5">
            <a:extLst>
              <a:ext uri="{FF2B5EF4-FFF2-40B4-BE49-F238E27FC236}">
                <a16:creationId xmlns:a16="http://schemas.microsoft.com/office/drawing/2014/main" id="{1CB95B13-F749-A34C-AF00-7AA29587A08D}"/>
              </a:ext>
            </a:extLst>
          </p:cNvPr>
          <p:cNvPicPr>
            <a:picLocks noChangeAspect="1"/>
          </p:cNvPicPr>
          <p:nvPr/>
        </p:nvPicPr>
        <p:blipFill>
          <a:blip r:embed="rId3"/>
          <a:stretch>
            <a:fillRect/>
          </a:stretch>
        </p:blipFill>
        <p:spPr>
          <a:xfrm>
            <a:off x="5816600" y="809708"/>
            <a:ext cx="558800" cy="38100"/>
          </a:xfrm>
          <a:prstGeom prst="rect">
            <a:avLst/>
          </a:prstGeom>
        </p:spPr>
      </p:pic>
      <p:pic>
        <p:nvPicPr>
          <p:cNvPr id="14" name="Picture 13">
            <a:extLst>
              <a:ext uri="{FF2B5EF4-FFF2-40B4-BE49-F238E27FC236}">
                <a16:creationId xmlns:a16="http://schemas.microsoft.com/office/drawing/2014/main" id="{F77D773D-2ED6-064B-A9D2-E8075EB981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17007" y="3911896"/>
            <a:ext cx="7957985" cy="2794972"/>
          </a:xfrm>
          <a:prstGeom prst="rect">
            <a:avLst/>
          </a:prstGeom>
        </p:spPr>
      </p:pic>
      <p:pic>
        <p:nvPicPr>
          <p:cNvPr id="3" name="WHITE AI MEDIA GROUP LOGOAsset 1.png" descr="WHITE AI MEDIA GROUP LOGOAsset 1.png">
            <a:extLst>
              <a:ext uri="{FF2B5EF4-FFF2-40B4-BE49-F238E27FC236}">
                <a16:creationId xmlns:a16="http://schemas.microsoft.com/office/drawing/2014/main" id="{9744967A-225A-2F10-2983-1D06444D7290}"/>
              </a:ext>
            </a:extLst>
          </p:cNvPr>
          <p:cNvPicPr>
            <a:picLocks noChangeAspect="1"/>
          </p:cNvPicPr>
          <p:nvPr/>
        </p:nvPicPr>
        <p:blipFill>
          <a:blip r:embed="rId5"/>
          <a:stretch>
            <a:fillRect/>
          </a:stretch>
        </p:blipFill>
        <p:spPr>
          <a:xfrm>
            <a:off x="189301" y="269931"/>
            <a:ext cx="1642415" cy="252414"/>
          </a:xfrm>
          <a:prstGeom prst="rect">
            <a:avLst/>
          </a:prstGeom>
          <a:ln w="12700">
            <a:miter lim="400000"/>
          </a:ln>
        </p:spPr>
      </p:pic>
    </p:spTree>
    <p:extLst>
      <p:ext uri="{BB962C8B-B14F-4D97-AF65-F5344CB8AC3E}">
        <p14:creationId xmlns:p14="http://schemas.microsoft.com/office/powerpoint/2010/main" val="273335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Montserrat SemiBold" pitchFamily="2" charset="77"/>
              <a:ea typeface="+mn-ea"/>
              <a:cs typeface="+mn-cs"/>
            </a:endParaRPr>
          </a:p>
        </p:txBody>
      </p:sp>
      <p:sp useBgFill="1">
        <p:nvSpPr>
          <p:cNvPr id="27" name="Freeform: Shape 26">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4" name="Picture 3">
            <a:extLst>
              <a:ext uri="{FF2B5EF4-FFF2-40B4-BE49-F238E27FC236}">
                <a16:creationId xmlns:a16="http://schemas.microsoft.com/office/drawing/2014/main" id="{5024BC33-A083-6540-9F6C-755C0F5C4DF6}"/>
              </a:ext>
            </a:extLst>
          </p:cNvPr>
          <p:cNvPicPr>
            <a:picLocks noChangeAspect="1"/>
          </p:cNvPicPr>
          <p:nvPr/>
        </p:nvPicPr>
        <p:blipFill>
          <a:blip r:embed="rId2">
            <a:alphaModFix amt="4000"/>
          </a:blip>
          <a:stretch>
            <a:fillRect/>
          </a:stretch>
        </p:blipFill>
        <p:spPr>
          <a:xfrm>
            <a:off x="143123" y="2280451"/>
            <a:ext cx="11911053" cy="4285392"/>
          </a:xfrm>
          <a:prstGeom prst="rect">
            <a:avLst/>
          </a:prstGeom>
          <a:effectLst>
            <a:outerShdw blurRad="50800" dist="50800" dir="5400000" algn="ctr" rotWithShape="0">
              <a:srgbClr val="000000"/>
            </a:outerShdw>
          </a:effectLst>
        </p:spPr>
      </p:pic>
      <p:sp>
        <p:nvSpPr>
          <p:cNvPr id="20" name="Title 1">
            <a:extLst>
              <a:ext uri="{FF2B5EF4-FFF2-40B4-BE49-F238E27FC236}">
                <a16:creationId xmlns:a16="http://schemas.microsoft.com/office/drawing/2014/main" id="{3AAF28F7-C2A3-DB4F-8583-E70D9FB338F0}"/>
              </a:ext>
            </a:extLst>
          </p:cNvPr>
          <p:cNvSpPr txBox="1">
            <a:spLocks/>
          </p:cNvSpPr>
          <p:nvPr/>
        </p:nvSpPr>
        <p:spPr>
          <a:xfrm>
            <a:off x="960983" y="498143"/>
            <a:ext cx="10269613" cy="1278902"/>
          </a:xfrm>
          <a:prstGeom prst="rect">
            <a:avLst/>
          </a:prstGeom>
        </p:spPr>
        <p:txBody>
          <a:bodyPr vert="horz" lIns="91440" tIns="45720" rIns="91440" bIns="45720" rtlCol="0" anchor="ctr">
            <a:normAutofit fontScale="55000" lnSpcReduction="20000"/>
          </a:bodyPr>
          <a:lstStyle>
            <a:lvl1pPr algn="l" defTabSz="914400" rtl="0" eaLnBrk="1" latinLnBrk="0" hangingPunct="1">
              <a:spcBef>
                <a:spcPct val="0"/>
              </a:spcBef>
              <a:buNone/>
              <a:defRPr lang="en-US" sz="2400" b="1" kern="1200">
                <a:solidFill>
                  <a:schemeClr val="tx1">
                    <a:lumMod val="75000"/>
                    <a:lumOff val="25000"/>
                  </a:schemeClr>
                </a:solidFill>
                <a:latin typeface="Montserrat" panose="00000500000000000000" pitchFamily="2" charset="0"/>
                <a:ea typeface="+mj-ea"/>
                <a:cs typeface="+mj-cs"/>
              </a:defRPr>
            </a:lvl1pPr>
          </a:lstStyle>
          <a:p>
            <a:pPr algn="ctr">
              <a:lnSpc>
                <a:spcPct val="120000"/>
              </a:lnSpc>
              <a:spcAft>
                <a:spcPts val="600"/>
              </a:spcAft>
            </a:pPr>
            <a:r>
              <a:rPr lang="en-US" sz="4100" kern="1200" dirty="0">
                <a:solidFill>
                  <a:schemeClr val="bg1"/>
                </a:solidFill>
                <a:latin typeface="Montserrat SemiBold" pitchFamily="2" charset="77"/>
              </a:rPr>
              <a:t>You get all the capabilities of a Customer Data Platform without having to implement one </a:t>
            </a:r>
            <a:r>
              <a:rPr lang="en-US" sz="4100" dirty="0">
                <a:solidFill>
                  <a:schemeClr val="bg1"/>
                </a:solidFill>
                <a:latin typeface="Montserrat SemiBold" pitchFamily="2" charset="77"/>
              </a:rPr>
              <a:t>l</a:t>
            </a:r>
            <a:r>
              <a:rPr lang="en-US" sz="4100" kern="1200" dirty="0">
                <a:solidFill>
                  <a:schemeClr val="bg1"/>
                </a:solidFill>
                <a:latin typeface="Montserrat SemiBold" pitchFamily="2" charset="77"/>
              </a:rPr>
              <a:t>everaging Ai Ad Tech Tracking Pixel that abides with Privacy &amp; Compliance laws. </a:t>
            </a:r>
          </a:p>
        </p:txBody>
      </p:sp>
      <p:sp>
        <p:nvSpPr>
          <p:cNvPr id="5" name="Rectangle 4">
            <a:extLst>
              <a:ext uri="{FF2B5EF4-FFF2-40B4-BE49-F238E27FC236}">
                <a16:creationId xmlns:a16="http://schemas.microsoft.com/office/drawing/2014/main" id="{0549B014-40A3-A144-AAED-D37C29D695DF}"/>
              </a:ext>
            </a:extLst>
          </p:cNvPr>
          <p:cNvSpPr/>
          <p:nvPr/>
        </p:nvSpPr>
        <p:spPr>
          <a:xfrm>
            <a:off x="839048" y="2441050"/>
            <a:ext cx="10391548" cy="3816437"/>
          </a:xfrm>
          <a:prstGeom prst="rect">
            <a:avLst/>
          </a:prstGeom>
          <a:gradFill>
            <a:gsLst>
              <a:gs pos="77000">
                <a:schemeClr val="bg1"/>
              </a:gs>
              <a:gs pos="50000">
                <a:schemeClr val="bg1">
                  <a:alpha val="0"/>
                </a:schemeClr>
              </a:gs>
              <a:gs pos="35000">
                <a:schemeClr val="bg1"/>
              </a:gs>
              <a:gs pos="0">
                <a:schemeClr val="bg1">
                  <a:alpha val="18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425E28C8-2844-4918-A4E1-7C0B2781E627}"/>
              </a:ext>
            </a:extLst>
          </p:cNvPr>
          <p:cNvSpPr>
            <a:spLocks noGrp="1"/>
          </p:cNvSpPr>
          <p:nvPr>
            <p:ph type="body" sz="quarter" idx="10"/>
          </p:nvPr>
        </p:nvSpPr>
        <p:spPr>
          <a:xfrm>
            <a:off x="1699160" y="2588807"/>
            <a:ext cx="8888507" cy="3668680"/>
          </a:xfrm>
        </p:spPr>
        <p:txBody>
          <a:bodyPr vert="horz" wrap="none" lIns="91440" tIns="45720" rIns="91440" bIns="45720" numCol="2" spcCol="914400" rtlCol="0">
            <a:noAutofit/>
          </a:bodyPr>
          <a:lstStyle/>
          <a:p>
            <a:pPr>
              <a:lnSpc>
                <a:spcPct val="110000"/>
              </a:lnSpc>
            </a:pPr>
            <a:r>
              <a:rPr lang="en-US" sz="1200"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t>Universal ID    </a:t>
            </a:r>
            <a:r>
              <a:rPr lang="en-US"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                                                               Tagging customers with a single ID that can then be used to reconcile spending, analytics, and attribution across channels.</a:t>
            </a:r>
          </a:p>
          <a:p>
            <a:pPr>
              <a:lnSpc>
                <a:spcPct val="110000"/>
              </a:lnSpc>
            </a:pPr>
            <a:r>
              <a:rPr lang="en-US" sz="1200"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t>Unifying User Identities Across Channels </a:t>
            </a:r>
            <a:r>
              <a:rPr lang="en-US"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Deduplication, collation, and harmonization of customer profiles based on data collected across all channels, even when these identities include components of different types (e.g. device IDs, hashed emails, statistical IDs, micro-neighborhoods, and zip+4 etc.).</a:t>
            </a:r>
          </a:p>
          <a:p>
            <a:pPr>
              <a:lnSpc>
                <a:spcPct val="110000"/>
              </a:lnSpc>
            </a:pPr>
            <a:r>
              <a:rPr lang="en-US" sz="1200"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t>Data Ingestion &amp; Export </a:t>
            </a:r>
            <a:r>
              <a:rPr lang="en-US"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                                                   Our pre-existing library of APIs allow us to bring in data points from various network partners, systems of record and engagement and pass data back to systems of record to continually enhance the customer profile and optimize performance marketing efforts</a:t>
            </a:r>
          </a:p>
          <a:p>
            <a:pPr>
              <a:lnSpc>
                <a:spcPct val="110000"/>
              </a:lnSpc>
            </a:pPr>
            <a:r>
              <a:rPr lang="en-US" sz="1200"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t>Cleanliness and Accuracy of Data          </a:t>
            </a:r>
            <a:r>
              <a:rPr lang="en-US" sz="12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a:t>
            </a:r>
            <a:r>
              <a:rPr lang="en-US" sz="1200"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t> </a:t>
            </a:r>
            <a:r>
              <a:rPr lang="en-US"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Harmonization and collation of data across data streams</a:t>
            </a:r>
          </a:p>
          <a:p>
            <a:pPr>
              <a:lnSpc>
                <a:spcPct val="110000"/>
              </a:lnSpc>
            </a:pPr>
            <a:r>
              <a:rPr lang="en-US" sz="1200"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t>Audience Creation &amp; Targeting </a:t>
            </a:r>
            <a:r>
              <a:rPr lang="en-US"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                        Streamlining audience creation, segmentation and targeting across diverse sets of data points, and sending these to activation channels including </a:t>
            </a:r>
            <a:r>
              <a:rPr lang="en-US" sz="1200" dirty="0" err="1">
                <a:solidFill>
                  <a:schemeClr val="tx1"/>
                </a:solidFill>
                <a:latin typeface="Roboto Light" panose="02000000000000000000" pitchFamily="2" charset="0"/>
                <a:ea typeface="Roboto Light" panose="02000000000000000000" pitchFamily="2" charset="0"/>
                <a:cs typeface="Roboto Light" panose="02000000000000000000" pitchFamily="2" charset="0"/>
              </a:rPr>
              <a:t>TradeDesk</a:t>
            </a:r>
            <a:r>
              <a:rPr lang="en-US"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 Facebook, Google 360 and Bing for users with selected segments. </a:t>
            </a:r>
          </a:p>
          <a:p>
            <a:pPr>
              <a:lnSpc>
                <a:spcPct val="110000"/>
              </a:lnSpc>
            </a:pPr>
            <a:r>
              <a:rPr lang="en-US" sz="1200"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t>Privacy Compliance  </a:t>
            </a:r>
            <a:r>
              <a:rPr lang="en-US"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                                                           All data collection, utilization, reporting, and segmentation is GDPR and CCPA compliant. Privacy compliance management across regulatory frameworks (e.g., GDPR/CCPA). providing unparalleled visibility into data governance and policy effectivity.</a:t>
            </a:r>
            <a:endParaRPr lang="en-US" sz="8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3" name="Text Placeholder 4">
            <a:extLst>
              <a:ext uri="{FF2B5EF4-FFF2-40B4-BE49-F238E27FC236}">
                <a16:creationId xmlns:a16="http://schemas.microsoft.com/office/drawing/2014/main" id="{C00F5CCD-545C-A447-9D19-6E9AE110AB58}"/>
              </a:ext>
            </a:extLst>
          </p:cNvPr>
          <p:cNvSpPr txBox="1">
            <a:spLocks/>
          </p:cNvSpPr>
          <p:nvPr/>
        </p:nvSpPr>
        <p:spPr>
          <a:xfrm>
            <a:off x="839048" y="718553"/>
            <a:ext cx="10608733" cy="314124"/>
          </a:xfrm>
          <a:prstGeom prst="rect">
            <a:avLst/>
          </a:prstGeom>
        </p:spPr>
        <p:txBody>
          <a:bodyPr/>
          <a:lstStyle>
            <a:lvl1pPr marL="117475" indent="-117475" algn="l" defTabSz="914400" rtl="0" eaLnBrk="1" latinLnBrk="0" hangingPunct="1">
              <a:spcBef>
                <a:spcPts val="800"/>
              </a:spcBef>
              <a:buClr>
                <a:srgbClr val="A31E22"/>
              </a:buClr>
              <a:buFont typeface="Arial" panose="020B0604020202020204" pitchFamily="34" charset="0"/>
              <a:buChar char="•"/>
              <a:tabLst/>
              <a:defRPr sz="1400" b="0" i="0" kern="1200">
                <a:solidFill>
                  <a:schemeClr val="tx1">
                    <a:lumMod val="75000"/>
                    <a:lumOff val="25000"/>
                  </a:schemeClr>
                </a:solidFill>
                <a:latin typeface="Roboto Light" panose="02000000000000000000" pitchFamily="2" charset="0"/>
                <a:ea typeface="Roboto Light" panose="02000000000000000000" pitchFamily="2" charset="0"/>
                <a:cs typeface="+mn-cs"/>
              </a:defRPr>
            </a:lvl1pPr>
            <a:lvl2pPr marL="287338" indent="-169863" algn="l" defTabSz="914400" rtl="0" eaLnBrk="1" latinLnBrk="0" hangingPunct="1">
              <a:spcBef>
                <a:spcPts val="800"/>
              </a:spcBef>
              <a:buClr>
                <a:srgbClr val="A31E22"/>
              </a:buClr>
              <a:buFont typeface="Arial" panose="020B0604020202020204" pitchFamily="34" charset="0"/>
              <a:buChar char="–"/>
              <a:tabLst/>
              <a:defRPr sz="1400" b="0" i="0" kern="1200">
                <a:solidFill>
                  <a:schemeClr val="tx1">
                    <a:lumMod val="75000"/>
                    <a:lumOff val="25000"/>
                  </a:schemeClr>
                </a:solidFill>
                <a:latin typeface="Roboto Light" panose="02000000000000000000" pitchFamily="2" charset="0"/>
                <a:ea typeface="Roboto Light" panose="02000000000000000000" pitchFamily="2" charset="0"/>
                <a:cs typeface="+mn-cs"/>
              </a:defRPr>
            </a:lvl2pPr>
            <a:lvl3pPr marL="461963" indent="-168275" algn="l" defTabSz="914400" rtl="0" eaLnBrk="1" latinLnBrk="0" hangingPunct="1">
              <a:spcBef>
                <a:spcPct val="20000"/>
              </a:spcBef>
              <a:buClr>
                <a:srgbClr val="A31E22"/>
              </a:buClr>
              <a:buFont typeface="Arial" panose="020B0604020202020204" pitchFamily="34" charset="0"/>
              <a:buChar char="•"/>
              <a:tabLst/>
              <a:defRPr sz="1400" b="0" i="0" kern="1200">
                <a:solidFill>
                  <a:schemeClr val="tx1">
                    <a:lumMod val="75000"/>
                    <a:lumOff val="25000"/>
                  </a:schemeClr>
                </a:solidFill>
                <a:latin typeface="Roboto Light" panose="02000000000000000000" pitchFamily="2" charset="0"/>
                <a:ea typeface="Roboto Light" panose="02000000000000000000" pitchFamily="2" charset="0"/>
                <a:cs typeface="+mn-cs"/>
              </a:defRPr>
            </a:lvl3pPr>
            <a:lvl4pPr marL="687388" indent="-225425" algn="l" defTabSz="914400" rtl="0" eaLnBrk="1" latinLnBrk="0" hangingPunct="1">
              <a:spcBef>
                <a:spcPts val="300"/>
              </a:spcBef>
              <a:buClr>
                <a:srgbClr val="A31E22"/>
              </a:buClr>
              <a:buFont typeface="Arial" panose="020B0604020202020204" pitchFamily="34" charset="0"/>
              <a:buChar char="–"/>
              <a:tabLst/>
              <a:defRPr sz="1400" b="0" i="0" kern="1200">
                <a:solidFill>
                  <a:schemeClr val="tx1">
                    <a:lumMod val="75000"/>
                    <a:lumOff val="25000"/>
                  </a:schemeClr>
                </a:solidFill>
                <a:latin typeface="Roboto Light" panose="02000000000000000000" pitchFamily="2" charset="0"/>
                <a:ea typeface="Roboto Light" panose="02000000000000000000" pitchFamily="2" charset="0"/>
                <a:cs typeface="+mn-cs"/>
              </a:defRPr>
            </a:lvl4pPr>
            <a:lvl5pPr marL="919163" indent="-225425" algn="l" defTabSz="914400" rtl="0" eaLnBrk="1" latinLnBrk="0" hangingPunct="1">
              <a:spcBef>
                <a:spcPts val="300"/>
              </a:spcBef>
              <a:buClr>
                <a:srgbClr val="A31E22"/>
              </a:buClr>
              <a:buFont typeface="Arial" panose="020B0604020202020204" pitchFamily="34" charset="0"/>
              <a:buChar char="»"/>
              <a:tabLst/>
              <a:defRPr sz="1400" b="0" i="0" kern="1200">
                <a:solidFill>
                  <a:schemeClr val="tx1">
                    <a:lumMod val="75000"/>
                    <a:lumOff val="2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67" dirty="0">
              <a:latin typeface="Georgia" panose="02040502050405020303" pitchFamily="18" charset="0"/>
            </a:endParaRPr>
          </a:p>
        </p:txBody>
      </p:sp>
      <p:pic>
        <p:nvPicPr>
          <p:cNvPr id="9" name="Picture 8">
            <a:extLst>
              <a:ext uri="{FF2B5EF4-FFF2-40B4-BE49-F238E27FC236}">
                <a16:creationId xmlns:a16="http://schemas.microsoft.com/office/drawing/2014/main" id="{B20FBF80-6063-2942-8151-FBAFF71E6EA0}"/>
              </a:ext>
            </a:extLst>
          </p:cNvPr>
          <p:cNvPicPr>
            <a:picLocks noChangeAspect="1"/>
          </p:cNvPicPr>
          <p:nvPr/>
        </p:nvPicPr>
        <p:blipFill>
          <a:blip r:embed="rId3">
            <a:alphaModFix amt="5000"/>
          </a:blip>
          <a:stretch>
            <a:fillRect/>
          </a:stretch>
        </p:blipFill>
        <p:spPr>
          <a:xfrm flipV="1">
            <a:off x="683977" y="96099"/>
            <a:ext cx="1349774" cy="1349774"/>
          </a:xfrm>
          <a:prstGeom prst="rect">
            <a:avLst/>
          </a:prstGeom>
          <a:effectLst/>
        </p:spPr>
      </p:pic>
      <p:pic>
        <p:nvPicPr>
          <p:cNvPr id="6" name="Picture 5" descr="A picture containing screenshot, graphics, design&#10;&#10;Description automatically generated">
            <a:extLst>
              <a:ext uri="{FF2B5EF4-FFF2-40B4-BE49-F238E27FC236}">
                <a16:creationId xmlns:a16="http://schemas.microsoft.com/office/drawing/2014/main" id="{D9CD521D-A503-51B3-1CAA-2AFF269FD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0043" y="6219506"/>
            <a:ext cx="1824346" cy="494094"/>
          </a:xfrm>
          <a:prstGeom prst="rect">
            <a:avLst/>
          </a:prstGeom>
        </p:spPr>
      </p:pic>
      <p:pic>
        <p:nvPicPr>
          <p:cNvPr id="7" name="WHITE AI MEDIA GROUP LOGOAsset 1.png" descr="WHITE AI MEDIA GROUP LOGOAsset 1.png">
            <a:extLst>
              <a:ext uri="{FF2B5EF4-FFF2-40B4-BE49-F238E27FC236}">
                <a16:creationId xmlns:a16="http://schemas.microsoft.com/office/drawing/2014/main" id="{CE0A8D02-69C1-E546-0103-B37618660322}"/>
              </a:ext>
            </a:extLst>
          </p:cNvPr>
          <p:cNvPicPr>
            <a:picLocks noChangeAspect="1"/>
          </p:cNvPicPr>
          <p:nvPr/>
        </p:nvPicPr>
        <p:blipFill>
          <a:blip r:embed="rId5"/>
          <a:stretch>
            <a:fillRect/>
          </a:stretch>
        </p:blipFill>
        <p:spPr>
          <a:xfrm>
            <a:off x="189301" y="269931"/>
            <a:ext cx="1642415" cy="252414"/>
          </a:xfrm>
          <a:prstGeom prst="rect">
            <a:avLst/>
          </a:prstGeom>
          <a:ln w="12700">
            <a:miter lim="400000"/>
          </a:ln>
        </p:spPr>
      </p:pic>
    </p:spTree>
    <p:extLst>
      <p:ext uri="{BB962C8B-B14F-4D97-AF65-F5344CB8AC3E}">
        <p14:creationId xmlns:p14="http://schemas.microsoft.com/office/powerpoint/2010/main" val="514713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6DA3B7-141A-4059-B7A2-E3D86B0BE63C}"/>
              </a:ext>
            </a:extLst>
          </p:cNvPr>
          <p:cNvSpPr>
            <a:spLocks noGrp="1"/>
          </p:cNvSpPr>
          <p:nvPr>
            <p:ph type="title"/>
          </p:nvPr>
        </p:nvSpPr>
        <p:spPr>
          <a:xfrm>
            <a:off x="804673" y="3320859"/>
            <a:ext cx="4524973" cy="2076333"/>
          </a:xfrm>
        </p:spPr>
        <p:txBody>
          <a:bodyPr vert="horz" lIns="91440" tIns="45720" rIns="91440" bIns="45720" rtlCol="0" anchor="t">
            <a:normAutofit/>
          </a:bodyPr>
          <a:lstStyle/>
          <a:p>
            <a:r>
              <a:rPr lang="en-US" sz="4800"/>
              <a:t>Use Case </a:t>
            </a:r>
          </a:p>
        </p:txBody>
      </p:sp>
      <p:sp>
        <p:nvSpPr>
          <p:cNvPr id="5" name="Text Placeholder 4">
            <a:extLst>
              <a:ext uri="{FF2B5EF4-FFF2-40B4-BE49-F238E27FC236}">
                <a16:creationId xmlns:a16="http://schemas.microsoft.com/office/drawing/2014/main" id="{3144AE67-B56B-4F22-8BF8-15E9A1308600}"/>
              </a:ext>
            </a:extLst>
          </p:cNvPr>
          <p:cNvSpPr>
            <a:spLocks noGrp="1"/>
          </p:cNvSpPr>
          <p:nvPr>
            <p:ph type="body" idx="1"/>
          </p:nvPr>
        </p:nvSpPr>
        <p:spPr>
          <a:xfrm>
            <a:off x="804673" y="2348680"/>
            <a:ext cx="4524973" cy="972180"/>
          </a:xfrm>
        </p:spPr>
        <p:txBody>
          <a:bodyPr vert="horz" lIns="91440" tIns="45720" rIns="91440" bIns="45720" rtlCol="0" anchor="b">
            <a:normAutofit/>
          </a:bodyPr>
          <a:lstStyle/>
          <a:p>
            <a:r>
              <a:rPr lang="en-US" sz="1600" dirty="0">
                <a:solidFill>
                  <a:schemeClr val="tx1"/>
                </a:solidFill>
                <a:latin typeface="+mn-lt"/>
              </a:rPr>
              <a:t>How the Marketing Tracking Pixel allows Atrilyx to build audiences and effectively track, measure and optimize your campaigns and report on data </a:t>
            </a:r>
            <a:r>
              <a:rPr lang="en-US" sz="1600" dirty="0" err="1">
                <a:solidFill>
                  <a:schemeClr val="tx1"/>
                </a:solidFill>
                <a:latin typeface="+mn-lt"/>
              </a:rPr>
              <a:t>inisghts</a:t>
            </a:r>
            <a:r>
              <a:rPr lang="en-US" sz="1600" dirty="0">
                <a:solidFill>
                  <a:schemeClr val="tx1"/>
                </a:solidFill>
                <a:latin typeface="+mn-lt"/>
              </a:rPr>
              <a:t>.</a:t>
            </a:r>
          </a:p>
        </p:txBody>
      </p:sp>
      <p:sp>
        <p:nvSpPr>
          <p:cNvPr id="16" name="Freeform: Shape 1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9E8C9C0-8A6E-4329-8F50-BDBB0B829694}"/>
              </a:ext>
            </a:extLst>
          </p:cNvPr>
          <p:cNvPicPr>
            <a:picLocks noChangeAspect="1"/>
          </p:cNvPicPr>
          <p:nvPr/>
        </p:nvPicPr>
        <p:blipFill rotWithShape="1">
          <a:blip r:embed="rId2"/>
          <a:srcRect l="1170" r="1083"/>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pic>
        <p:nvPicPr>
          <p:cNvPr id="2" name="WHITE AI MEDIA GROUP LOGOAsset 1.png" descr="WHITE AI MEDIA GROUP LOGOAsset 1.png">
            <a:extLst>
              <a:ext uri="{FF2B5EF4-FFF2-40B4-BE49-F238E27FC236}">
                <a16:creationId xmlns:a16="http://schemas.microsoft.com/office/drawing/2014/main" id="{FA54680D-97BF-FD56-CFEC-5C3EF1EB1714}"/>
              </a:ext>
            </a:extLst>
          </p:cNvPr>
          <p:cNvPicPr>
            <a:picLocks noChangeAspect="1"/>
          </p:cNvPicPr>
          <p:nvPr/>
        </p:nvPicPr>
        <p:blipFill>
          <a:blip r:embed="rId3"/>
          <a:stretch>
            <a:fillRect/>
          </a:stretch>
        </p:blipFill>
        <p:spPr>
          <a:xfrm>
            <a:off x="189301" y="269931"/>
            <a:ext cx="1642415" cy="252414"/>
          </a:xfrm>
          <a:prstGeom prst="rect">
            <a:avLst/>
          </a:prstGeom>
          <a:ln w="12700">
            <a:miter lim="400000"/>
          </a:ln>
        </p:spPr>
      </p:pic>
    </p:spTree>
    <p:extLst>
      <p:ext uri="{BB962C8B-B14F-4D97-AF65-F5344CB8AC3E}">
        <p14:creationId xmlns:p14="http://schemas.microsoft.com/office/powerpoint/2010/main" val="332497417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 name="Oval 9">
            <a:extLst>
              <a:ext uri="{FF2B5EF4-FFF2-40B4-BE49-F238E27FC236}">
                <a16:creationId xmlns:a16="http://schemas.microsoft.com/office/drawing/2014/main" id="{CC3E490D-ECC6-4B9A-A851-2D332A573F9D}"/>
              </a:ext>
            </a:extLst>
          </p:cNvPr>
          <p:cNvSpPr/>
          <p:nvPr/>
        </p:nvSpPr>
        <p:spPr>
          <a:xfrm>
            <a:off x="9004892" y="2586222"/>
            <a:ext cx="2751589" cy="2654517"/>
          </a:xfrm>
          <a:prstGeom prst="ellipse">
            <a:avLst/>
          </a:prstGeom>
          <a:solidFill>
            <a:schemeClr val="bg2">
              <a:lumMod val="50000"/>
              <a:alpha val="10000"/>
            </a:schemeClr>
          </a:solidFill>
          <a:ln w="15875">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a:latin typeface="Montserrat SemiBold" pitchFamily="2" charset="77"/>
            </a:endParaRPr>
          </a:p>
        </p:txBody>
      </p:sp>
      <p:sp>
        <p:nvSpPr>
          <p:cNvPr id="1088" name="Google Shape;1088;p174"/>
          <p:cNvSpPr txBox="1">
            <a:spLocks noGrp="1"/>
          </p:cNvSpPr>
          <p:nvPr>
            <p:ph type="title"/>
          </p:nvPr>
        </p:nvSpPr>
        <p:spPr>
          <a:xfrm>
            <a:off x="770450" y="68952"/>
            <a:ext cx="10712100" cy="1240800"/>
          </a:xfrm>
          <a:prstGeom prst="rect">
            <a:avLst/>
          </a:prstGeom>
        </p:spPr>
        <p:txBody>
          <a:bodyPr spcFirstLastPara="1" wrap="square" lIns="0" tIns="192000" rIns="0" bIns="0" anchor="t" anchorCtr="0">
            <a:noAutofit/>
          </a:bodyPr>
          <a:lstStyle/>
          <a:p>
            <a:pPr marL="0" lvl="0" indent="0" algn="ctr" rtl="0">
              <a:lnSpc>
                <a:spcPct val="100000"/>
              </a:lnSpc>
              <a:spcBef>
                <a:spcPts val="0"/>
              </a:spcBef>
              <a:spcAft>
                <a:spcPts val="0"/>
              </a:spcAft>
              <a:buNone/>
            </a:pPr>
            <a:r>
              <a:rPr lang="en-US" sz="3600" b="1" dirty="0">
                <a:latin typeface="Montserrat SemiBold" pitchFamily="2" charset="77"/>
              </a:rPr>
              <a:t>Run Higher-Performing Campaigns with </a:t>
            </a:r>
            <a:r>
              <a:rPr lang="en-US" sz="3600" b="1" dirty="0">
                <a:solidFill>
                  <a:srgbClr val="C00000"/>
                </a:solidFill>
                <a:latin typeface="Montserrat SemiBold" pitchFamily="2" charset="77"/>
              </a:rPr>
              <a:t>Closed-Loop Attribution</a:t>
            </a:r>
            <a:endParaRPr sz="3600" b="1" dirty="0">
              <a:latin typeface="Montserrat SemiBold" pitchFamily="2" charset="77"/>
            </a:endParaRPr>
          </a:p>
          <a:p>
            <a:pPr marL="0" lvl="0" indent="0" algn="ctr" rtl="0">
              <a:spcBef>
                <a:spcPts val="0"/>
              </a:spcBef>
              <a:spcAft>
                <a:spcPts val="0"/>
              </a:spcAft>
              <a:buNone/>
            </a:pPr>
            <a:endParaRPr sz="3600" b="1" dirty="0">
              <a:latin typeface="Montserrat SemiBold" pitchFamily="2" charset="77"/>
            </a:endParaRPr>
          </a:p>
          <a:p>
            <a:pPr marL="0" lvl="0" indent="0" algn="ctr" rtl="0">
              <a:spcBef>
                <a:spcPts val="0"/>
              </a:spcBef>
              <a:spcAft>
                <a:spcPts val="0"/>
              </a:spcAft>
              <a:buNone/>
            </a:pPr>
            <a:endParaRPr sz="3600" b="1" dirty="0">
              <a:latin typeface="Montserrat SemiBold" pitchFamily="2" charset="77"/>
            </a:endParaRPr>
          </a:p>
          <a:p>
            <a:pPr marL="0" lvl="0" indent="0" algn="ctr" rtl="0">
              <a:spcBef>
                <a:spcPts val="0"/>
              </a:spcBef>
              <a:spcAft>
                <a:spcPts val="0"/>
              </a:spcAft>
              <a:buNone/>
            </a:pPr>
            <a:endParaRPr sz="2400" b="1" dirty="0">
              <a:latin typeface="Montserrat SemiBold" pitchFamily="2" charset="77"/>
            </a:endParaRPr>
          </a:p>
        </p:txBody>
      </p:sp>
      <p:pic>
        <p:nvPicPr>
          <p:cNvPr id="1091" name="Google Shape;1091;p174"/>
          <p:cNvPicPr preferRelativeResize="0"/>
          <p:nvPr/>
        </p:nvPicPr>
        <p:blipFill rotWithShape="1">
          <a:blip r:embed="rId3">
            <a:alphaModFix/>
          </a:blip>
          <a:srcRect/>
          <a:stretch/>
        </p:blipFill>
        <p:spPr>
          <a:xfrm>
            <a:off x="295326" y="2314485"/>
            <a:ext cx="1863401" cy="3270216"/>
          </a:xfrm>
          <a:prstGeom prst="rect">
            <a:avLst/>
          </a:prstGeom>
          <a:noFill/>
          <a:ln>
            <a:noFill/>
          </a:ln>
        </p:spPr>
      </p:pic>
      <p:grpSp>
        <p:nvGrpSpPr>
          <p:cNvPr id="1093" name="Google Shape;1093;p174"/>
          <p:cNvGrpSpPr/>
          <p:nvPr/>
        </p:nvGrpSpPr>
        <p:grpSpPr>
          <a:xfrm rot="10800000" flipH="1">
            <a:off x="1171899" y="5414989"/>
            <a:ext cx="9226440" cy="664982"/>
            <a:chOff x="-4945" y="920053"/>
            <a:chExt cx="15684017" cy="4513890"/>
          </a:xfrm>
        </p:grpSpPr>
        <p:cxnSp>
          <p:nvCxnSpPr>
            <p:cNvPr id="1094" name="Google Shape;1094;p174"/>
            <p:cNvCxnSpPr>
              <a:cxnSpLocks/>
              <a:stCxn id="1097" idx="2"/>
            </p:cNvCxnSpPr>
            <p:nvPr/>
          </p:nvCxnSpPr>
          <p:spPr>
            <a:xfrm rot="10800000" flipH="1">
              <a:off x="15679072" y="920145"/>
              <a:ext cx="0" cy="2798588"/>
            </a:xfrm>
            <a:prstGeom prst="straightConnector1">
              <a:avLst/>
            </a:prstGeom>
            <a:noFill/>
            <a:ln w="28575" cap="flat" cmpd="sng">
              <a:solidFill>
                <a:srgbClr val="C00000"/>
              </a:solidFill>
              <a:prstDash val="dot"/>
              <a:miter lim="400000"/>
              <a:headEnd type="none" w="sm" len="sm"/>
              <a:tailEnd type="none" w="sm" len="sm"/>
            </a:ln>
          </p:spPr>
        </p:cxnSp>
        <p:cxnSp>
          <p:nvCxnSpPr>
            <p:cNvPr id="1095" name="Google Shape;1095;p174"/>
            <p:cNvCxnSpPr>
              <a:cxnSpLocks/>
            </p:cNvCxnSpPr>
            <p:nvPr/>
          </p:nvCxnSpPr>
          <p:spPr>
            <a:xfrm rot="10800000" flipH="1" flipV="1">
              <a:off x="-4945" y="920053"/>
              <a:ext cx="15684017" cy="88"/>
            </a:xfrm>
            <a:prstGeom prst="straightConnector1">
              <a:avLst/>
            </a:prstGeom>
            <a:noFill/>
            <a:ln w="28575" cap="flat" cmpd="sng">
              <a:solidFill>
                <a:srgbClr val="C00000"/>
              </a:solidFill>
              <a:prstDash val="dot"/>
              <a:miter lim="400000"/>
              <a:headEnd type="none" w="sm" len="sm"/>
              <a:tailEnd type="none" w="sm" len="sm"/>
            </a:ln>
          </p:spPr>
        </p:cxnSp>
        <p:cxnSp>
          <p:nvCxnSpPr>
            <p:cNvPr id="1096" name="Google Shape;1096;p174"/>
            <p:cNvCxnSpPr/>
            <p:nvPr/>
          </p:nvCxnSpPr>
          <p:spPr>
            <a:xfrm rot="10800000">
              <a:off x="19976" y="920143"/>
              <a:ext cx="0" cy="4513800"/>
            </a:xfrm>
            <a:prstGeom prst="straightConnector1">
              <a:avLst/>
            </a:prstGeom>
            <a:noFill/>
            <a:ln w="28575" cap="flat" cmpd="sng">
              <a:solidFill>
                <a:srgbClr val="C00000"/>
              </a:solidFill>
              <a:prstDash val="dot"/>
              <a:miter lim="400000"/>
              <a:headEnd type="triangle" w="med" len="med"/>
              <a:tailEnd type="none" w="sm" len="sm"/>
            </a:ln>
          </p:spPr>
        </p:cxnSp>
      </p:grpSp>
      <p:sp>
        <p:nvSpPr>
          <p:cNvPr id="1097" name="Google Shape;1097;p174"/>
          <p:cNvSpPr/>
          <p:nvPr/>
        </p:nvSpPr>
        <p:spPr>
          <a:xfrm>
            <a:off x="9515589" y="5258473"/>
            <a:ext cx="1765500" cy="409200"/>
          </a:xfrm>
          <a:prstGeom prst="rect">
            <a:avLst/>
          </a:prstGeom>
          <a:noFill/>
          <a:ln>
            <a:noFill/>
          </a:ln>
        </p:spPr>
        <p:txBody>
          <a:bodyPr spcFirstLastPara="1" wrap="square" lIns="26775" tIns="26775" rIns="26775" bIns="26775" anchor="ctr" anchorCtr="0">
            <a:noAutofit/>
          </a:bodyPr>
          <a:lstStyle/>
          <a:p>
            <a:pPr marL="0" marR="0" lvl="0" indent="0" algn="ctr" rtl="0">
              <a:spcBef>
                <a:spcPts val="0"/>
              </a:spcBef>
              <a:spcAft>
                <a:spcPts val="0"/>
              </a:spcAft>
              <a:buClr>
                <a:srgbClr val="2CBF58"/>
              </a:buClr>
              <a:buSzPts val="1100"/>
              <a:buFont typeface="Avenir"/>
              <a:buNone/>
            </a:pPr>
            <a:r>
              <a:rPr lang="en-US" sz="1600" b="1" spc="100" dirty="0">
                <a:solidFill>
                  <a:srgbClr val="C00000"/>
                </a:solidFill>
                <a:latin typeface="Montserrat"/>
                <a:ea typeface="Montserrat"/>
                <a:cs typeface="Montserrat"/>
                <a:sym typeface="Montserrat"/>
              </a:rPr>
              <a:t>REAL TIME</a:t>
            </a:r>
            <a:endParaRPr sz="1600" b="1" spc="100" dirty="0">
              <a:solidFill>
                <a:srgbClr val="C00000"/>
              </a:solidFill>
              <a:latin typeface="Montserrat"/>
              <a:ea typeface="Montserrat"/>
              <a:cs typeface="Montserrat"/>
              <a:sym typeface="Montserrat"/>
            </a:endParaRPr>
          </a:p>
        </p:txBody>
      </p:sp>
      <p:pic>
        <p:nvPicPr>
          <p:cNvPr id="1098" name="Google Shape;1098;p174"/>
          <p:cNvPicPr preferRelativeResize="0"/>
          <p:nvPr/>
        </p:nvPicPr>
        <p:blipFill rotWithShape="1">
          <a:blip r:embed="rId4">
            <a:alphaModFix/>
          </a:blip>
          <a:srcRect/>
          <a:stretch/>
        </p:blipFill>
        <p:spPr>
          <a:xfrm>
            <a:off x="550251" y="2688310"/>
            <a:ext cx="1259517" cy="2240259"/>
          </a:xfrm>
          <a:prstGeom prst="rect">
            <a:avLst/>
          </a:prstGeom>
          <a:noFill/>
          <a:ln>
            <a:noFill/>
          </a:ln>
        </p:spPr>
      </p:pic>
      <p:grpSp>
        <p:nvGrpSpPr>
          <p:cNvPr id="4" name="Group 3">
            <a:extLst>
              <a:ext uri="{FF2B5EF4-FFF2-40B4-BE49-F238E27FC236}">
                <a16:creationId xmlns:a16="http://schemas.microsoft.com/office/drawing/2014/main" id="{2ADF4E3B-84A9-2147-861B-CA7ACBA40180}"/>
              </a:ext>
            </a:extLst>
          </p:cNvPr>
          <p:cNvGrpSpPr/>
          <p:nvPr/>
        </p:nvGrpSpPr>
        <p:grpSpPr>
          <a:xfrm>
            <a:off x="7294905" y="4160287"/>
            <a:ext cx="1418475" cy="199183"/>
            <a:chOff x="7602476" y="2955340"/>
            <a:chExt cx="1418475" cy="199183"/>
          </a:xfrm>
        </p:grpSpPr>
        <p:sp>
          <p:nvSpPr>
            <p:cNvPr id="1099" name="Google Shape;1099;p174"/>
            <p:cNvSpPr txBox="1"/>
            <p:nvPr/>
          </p:nvSpPr>
          <p:spPr>
            <a:xfrm>
              <a:off x="7843271" y="2955341"/>
              <a:ext cx="1177680" cy="199181"/>
            </a:xfrm>
            <a:prstGeom prst="rect">
              <a:avLst/>
            </a:prstGeom>
            <a:noFill/>
            <a:ln>
              <a:noFill/>
            </a:ln>
          </p:spPr>
          <p:txBody>
            <a:bodyPr spcFirstLastPara="1" wrap="square" lIns="68575" tIns="34275" rIns="68575" bIns="34275" anchor="t" anchorCtr="0">
              <a:noAutofit/>
            </a:bodyPr>
            <a:lstStyle/>
            <a:p>
              <a:pPr marL="0" marR="0" lvl="0" indent="0" rtl="0">
                <a:spcBef>
                  <a:spcPts val="0"/>
                </a:spcBef>
                <a:spcAft>
                  <a:spcPts val="0"/>
                </a:spcAft>
                <a:buClr>
                  <a:srgbClr val="222222"/>
                </a:buClr>
                <a:buSzPts val="1200"/>
                <a:buFont typeface="Avenir"/>
                <a:buNone/>
              </a:pPr>
              <a:r>
                <a:rPr lang="en-US" sz="1000" dirty="0">
                  <a:solidFill>
                    <a:srgbClr val="222222"/>
                  </a:solidFill>
                  <a:latin typeface="Montserrat"/>
                  <a:ea typeface="Montserrat"/>
                  <a:cs typeface="Montserrat"/>
                  <a:sym typeface="Montserrat"/>
                </a:rPr>
                <a:t>Non-conversion</a:t>
              </a:r>
              <a:endParaRPr sz="1000" dirty="0">
                <a:solidFill>
                  <a:srgbClr val="000000"/>
                </a:solidFill>
                <a:latin typeface="Montserrat"/>
                <a:ea typeface="Montserrat"/>
                <a:cs typeface="Montserrat"/>
                <a:sym typeface="Montserrat"/>
              </a:endParaRPr>
            </a:p>
          </p:txBody>
        </p:sp>
        <p:grpSp>
          <p:nvGrpSpPr>
            <p:cNvPr id="1101" name="Google Shape;1101;p174"/>
            <p:cNvGrpSpPr/>
            <p:nvPr/>
          </p:nvGrpSpPr>
          <p:grpSpPr>
            <a:xfrm>
              <a:off x="7602476" y="2955340"/>
              <a:ext cx="199183" cy="199183"/>
              <a:chOff x="11341766" y="4621986"/>
              <a:chExt cx="280500" cy="280500"/>
            </a:xfrm>
          </p:grpSpPr>
          <p:sp>
            <p:nvSpPr>
              <p:cNvPr id="1102" name="Google Shape;1102;p174"/>
              <p:cNvSpPr/>
              <p:nvPr/>
            </p:nvSpPr>
            <p:spPr>
              <a:xfrm>
                <a:off x="11341766" y="4621986"/>
                <a:ext cx="280500" cy="280500"/>
              </a:xfrm>
              <a:prstGeom prst="ellipse">
                <a:avLst/>
              </a:prstGeom>
              <a:noFill/>
              <a:ln w="1905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rgbClr val="000000"/>
                  </a:buClr>
                  <a:buSzPts val="1100"/>
                  <a:buFont typeface="Avenir"/>
                  <a:buNone/>
                </a:pPr>
                <a:endParaRPr sz="1100">
                  <a:solidFill>
                    <a:srgbClr val="FFFFFF"/>
                  </a:solidFill>
                  <a:latin typeface="Open Sans"/>
                  <a:ea typeface="Open Sans"/>
                  <a:cs typeface="Open Sans"/>
                  <a:sym typeface="Open Sans"/>
                </a:endParaRPr>
              </a:p>
            </p:txBody>
          </p:sp>
          <p:sp>
            <p:nvSpPr>
              <p:cNvPr id="1103" name="Google Shape;1103;p174"/>
              <p:cNvSpPr/>
              <p:nvPr/>
            </p:nvSpPr>
            <p:spPr>
              <a:xfrm>
                <a:off x="11408041" y="4688378"/>
                <a:ext cx="144936" cy="144936"/>
              </a:xfrm>
              <a:custGeom>
                <a:avLst/>
                <a:gdLst/>
                <a:ahLst/>
                <a:cxnLst/>
                <a:rect l="l" t="t"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noFill/>
              <a:ln w="19050" cap="flat" cmpd="sng">
                <a:solidFill>
                  <a:srgbClr val="FF0000"/>
                </a:solidFill>
                <a:prstDash val="solid"/>
                <a:miter lim="400000"/>
                <a:headEnd type="none" w="sm" len="sm"/>
                <a:tailEnd type="none" w="sm" len="sm"/>
              </a:ln>
            </p:spPr>
            <p:txBody>
              <a:bodyPr spcFirstLastPara="1" wrap="square" lIns="28575" tIns="28575" rIns="28575" bIns="28575" anchor="ctr" anchorCtr="0">
                <a:noAutofit/>
              </a:bodyPr>
              <a:lstStyle/>
              <a:p>
                <a:pPr marL="0" marR="0" lvl="0" indent="0" algn="l" rtl="0">
                  <a:spcBef>
                    <a:spcPts val="0"/>
                  </a:spcBef>
                  <a:spcAft>
                    <a:spcPts val="0"/>
                  </a:spcAft>
                  <a:buClr>
                    <a:srgbClr val="000000"/>
                  </a:buClr>
                  <a:buSzPts val="1100"/>
                  <a:buFont typeface="Avenir"/>
                  <a:buNone/>
                </a:pPr>
                <a:endParaRPr sz="1100">
                  <a:solidFill>
                    <a:srgbClr val="FF0000"/>
                  </a:solidFill>
                  <a:latin typeface="Open Sans"/>
                  <a:ea typeface="Open Sans"/>
                  <a:cs typeface="Open Sans"/>
                  <a:sym typeface="Open Sans"/>
                </a:endParaRPr>
              </a:p>
            </p:txBody>
          </p:sp>
        </p:grpSp>
      </p:grpSp>
      <p:grpSp>
        <p:nvGrpSpPr>
          <p:cNvPr id="2" name="Group 1">
            <a:extLst>
              <a:ext uri="{FF2B5EF4-FFF2-40B4-BE49-F238E27FC236}">
                <a16:creationId xmlns:a16="http://schemas.microsoft.com/office/drawing/2014/main" id="{606BC29D-441E-4F4A-83C2-63E8D175A997}"/>
              </a:ext>
            </a:extLst>
          </p:cNvPr>
          <p:cNvGrpSpPr/>
          <p:nvPr/>
        </p:nvGrpSpPr>
        <p:grpSpPr>
          <a:xfrm>
            <a:off x="7281935" y="3596641"/>
            <a:ext cx="1195633" cy="199260"/>
            <a:chOff x="7822639" y="3447869"/>
            <a:chExt cx="1195633" cy="199260"/>
          </a:xfrm>
        </p:grpSpPr>
        <p:sp>
          <p:nvSpPr>
            <p:cNvPr id="1100" name="Google Shape;1100;p174"/>
            <p:cNvSpPr txBox="1"/>
            <p:nvPr/>
          </p:nvSpPr>
          <p:spPr>
            <a:xfrm>
              <a:off x="8111091" y="3472079"/>
              <a:ext cx="907181" cy="150841"/>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Clr>
                  <a:srgbClr val="222222"/>
                </a:buClr>
                <a:buSzPts val="1200"/>
                <a:buFont typeface="Avenir"/>
                <a:buNone/>
              </a:pPr>
              <a:r>
                <a:rPr lang="en-US" sz="1000" dirty="0">
                  <a:solidFill>
                    <a:srgbClr val="222222"/>
                  </a:solidFill>
                  <a:latin typeface="Montserrat"/>
                  <a:ea typeface="Montserrat"/>
                  <a:cs typeface="Montserrat"/>
                  <a:sym typeface="Montserrat"/>
                </a:rPr>
                <a:t>Conversion</a:t>
              </a:r>
              <a:endParaRPr sz="1000" dirty="0">
                <a:solidFill>
                  <a:srgbClr val="000000"/>
                </a:solidFill>
                <a:latin typeface="Montserrat"/>
                <a:ea typeface="Montserrat"/>
                <a:cs typeface="Montserrat"/>
                <a:sym typeface="Montserrat"/>
              </a:endParaRPr>
            </a:p>
          </p:txBody>
        </p:sp>
        <p:sp>
          <p:nvSpPr>
            <p:cNvPr id="1104" name="Google Shape;1104;p174"/>
            <p:cNvSpPr/>
            <p:nvPr/>
          </p:nvSpPr>
          <p:spPr>
            <a:xfrm>
              <a:off x="7822639" y="3447869"/>
              <a:ext cx="199260" cy="199260"/>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00B050"/>
            </a:solidFill>
            <a:ln w="12700" cap="flat" cmpd="sng">
              <a:solidFill>
                <a:srgbClr val="00B050"/>
              </a:solidFill>
              <a:prstDash val="solid"/>
              <a:miter lim="400000"/>
              <a:headEnd type="none" w="sm" len="sm"/>
              <a:tailEnd type="none" w="sm" len="sm"/>
            </a:ln>
          </p:spPr>
          <p:txBody>
            <a:bodyPr spcFirstLastPara="1" wrap="square" lIns="28575" tIns="28575" rIns="28575" bIns="28575" anchor="ctr" anchorCtr="0">
              <a:noAutofit/>
            </a:bodyPr>
            <a:lstStyle/>
            <a:p>
              <a:pPr marL="279400" marR="0" lvl="0" indent="-215900" algn="l" rtl="0">
                <a:spcBef>
                  <a:spcPts val="0"/>
                </a:spcBef>
                <a:spcAft>
                  <a:spcPts val="0"/>
                </a:spcAft>
                <a:buClr>
                  <a:srgbClr val="00B050"/>
                </a:buClr>
                <a:buSzPts val="1100"/>
                <a:buFont typeface="Noto Sans Symbols"/>
                <a:buNone/>
              </a:pPr>
              <a:endParaRPr sz="1100">
                <a:solidFill>
                  <a:srgbClr val="2CBF58"/>
                </a:solidFill>
                <a:latin typeface="Open Sans"/>
                <a:ea typeface="Open Sans"/>
                <a:cs typeface="Open Sans"/>
                <a:sym typeface="Open Sans"/>
              </a:endParaRPr>
            </a:p>
          </p:txBody>
        </p:sp>
      </p:grpSp>
      <p:cxnSp>
        <p:nvCxnSpPr>
          <p:cNvPr id="1105" name="Google Shape;1105;p174"/>
          <p:cNvCxnSpPr/>
          <p:nvPr/>
        </p:nvCxnSpPr>
        <p:spPr>
          <a:xfrm>
            <a:off x="2019054" y="3932421"/>
            <a:ext cx="559500" cy="0"/>
          </a:xfrm>
          <a:prstGeom prst="straightConnector1">
            <a:avLst/>
          </a:prstGeom>
          <a:noFill/>
          <a:ln w="25400" cap="flat" cmpd="sng">
            <a:solidFill>
              <a:srgbClr val="000000"/>
            </a:solidFill>
            <a:prstDash val="solid"/>
            <a:miter lim="400000"/>
            <a:headEnd type="none" w="sm" len="sm"/>
            <a:tailEnd type="triangle" w="med" len="med"/>
          </a:ln>
        </p:spPr>
      </p:cxnSp>
      <p:cxnSp>
        <p:nvCxnSpPr>
          <p:cNvPr id="1106" name="Google Shape;1106;p174"/>
          <p:cNvCxnSpPr/>
          <p:nvPr/>
        </p:nvCxnSpPr>
        <p:spPr>
          <a:xfrm>
            <a:off x="4258593" y="3897952"/>
            <a:ext cx="559500" cy="0"/>
          </a:xfrm>
          <a:prstGeom prst="straightConnector1">
            <a:avLst/>
          </a:prstGeom>
          <a:noFill/>
          <a:ln w="25400" cap="flat" cmpd="sng">
            <a:solidFill>
              <a:srgbClr val="000000"/>
            </a:solidFill>
            <a:prstDash val="solid"/>
            <a:miter lim="400000"/>
            <a:headEnd type="none" w="sm" len="sm"/>
            <a:tailEnd type="triangle" w="med" len="med"/>
          </a:ln>
        </p:spPr>
      </p:cxnSp>
      <p:cxnSp>
        <p:nvCxnSpPr>
          <p:cNvPr id="1107" name="Google Shape;1107;p174"/>
          <p:cNvCxnSpPr/>
          <p:nvPr/>
        </p:nvCxnSpPr>
        <p:spPr>
          <a:xfrm>
            <a:off x="8284932" y="3962802"/>
            <a:ext cx="559500" cy="0"/>
          </a:xfrm>
          <a:prstGeom prst="straightConnector1">
            <a:avLst/>
          </a:prstGeom>
          <a:noFill/>
          <a:ln w="25400" cap="flat" cmpd="sng">
            <a:solidFill>
              <a:srgbClr val="000000"/>
            </a:solidFill>
            <a:prstDash val="solid"/>
            <a:miter lim="400000"/>
            <a:headEnd type="none" w="sm" len="sm"/>
            <a:tailEnd type="triangle" w="med" len="med"/>
          </a:ln>
        </p:spPr>
      </p:cxnSp>
      <p:sp>
        <p:nvSpPr>
          <p:cNvPr id="1109" name="Google Shape;1109;p174"/>
          <p:cNvSpPr txBox="1"/>
          <p:nvPr/>
        </p:nvSpPr>
        <p:spPr>
          <a:xfrm>
            <a:off x="7007734" y="6316871"/>
            <a:ext cx="2902222" cy="313366"/>
          </a:xfrm>
          <a:prstGeom prst="rect">
            <a:avLst/>
          </a:prstGeom>
          <a:noFill/>
          <a:ln>
            <a:noFill/>
          </a:ln>
        </p:spPr>
        <p:txBody>
          <a:bodyPr spcFirstLastPara="1" wrap="square" lIns="26775" tIns="26775" rIns="26775" bIns="26775" anchor="ctr" anchorCtr="0">
            <a:noAutofit/>
          </a:bodyPr>
          <a:lstStyle/>
          <a:p>
            <a:pPr marL="0" marR="0" lvl="0" indent="0" algn="ctr" rtl="0">
              <a:spcBef>
                <a:spcPts val="0"/>
              </a:spcBef>
              <a:spcAft>
                <a:spcPts val="0"/>
              </a:spcAft>
              <a:buClr>
                <a:srgbClr val="000000"/>
              </a:buClr>
              <a:buSzPts val="1100"/>
              <a:buFont typeface="Avenir"/>
              <a:buNone/>
            </a:pPr>
            <a:r>
              <a:rPr lang="en-US" sz="1400" dirty="0">
                <a:solidFill>
                  <a:srgbClr val="000000"/>
                </a:solidFill>
                <a:latin typeface="Montserrat"/>
                <a:ea typeface="Montserrat"/>
                <a:cs typeface="Montserrat"/>
                <a:sym typeface="Montserrat"/>
              </a:rPr>
              <a:t>Input for Smart Bidding Model </a:t>
            </a:r>
            <a:endParaRPr sz="1400" dirty="0">
              <a:solidFill>
                <a:srgbClr val="000000"/>
              </a:solidFill>
              <a:latin typeface="Montserrat"/>
              <a:ea typeface="Montserrat"/>
              <a:cs typeface="Montserrat"/>
              <a:sym typeface="Montserrat"/>
            </a:endParaRPr>
          </a:p>
        </p:txBody>
      </p:sp>
      <p:sp>
        <p:nvSpPr>
          <p:cNvPr id="1110" name="Google Shape;1110;p174"/>
          <p:cNvSpPr txBox="1"/>
          <p:nvPr/>
        </p:nvSpPr>
        <p:spPr>
          <a:xfrm>
            <a:off x="1141985" y="6316871"/>
            <a:ext cx="2290798" cy="313366"/>
          </a:xfrm>
          <a:prstGeom prst="rect">
            <a:avLst/>
          </a:prstGeom>
          <a:noFill/>
          <a:ln>
            <a:noFill/>
          </a:ln>
        </p:spPr>
        <p:txBody>
          <a:bodyPr spcFirstLastPara="1" wrap="square" lIns="26775" tIns="26775" rIns="26775" bIns="26775" anchor="ctr" anchorCtr="0">
            <a:noAutofit/>
          </a:bodyPr>
          <a:lstStyle/>
          <a:p>
            <a:pPr marL="0" marR="0" lvl="0" indent="0" algn="ctr" rtl="0">
              <a:spcBef>
                <a:spcPts val="0"/>
              </a:spcBef>
              <a:spcAft>
                <a:spcPts val="0"/>
              </a:spcAft>
              <a:buClr>
                <a:srgbClr val="000000"/>
              </a:buClr>
              <a:buSzPts val="1100"/>
              <a:buFont typeface="Avenir"/>
              <a:buNone/>
            </a:pPr>
            <a:r>
              <a:rPr lang="en-US" sz="1400" dirty="0">
                <a:solidFill>
                  <a:srgbClr val="000000"/>
                </a:solidFill>
                <a:latin typeface="Montserrat"/>
                <a:ea typeface="Montserrat"/>
                <a:cs typeface="Montserrat"/>
                <a:sym typeface="Montserrat"/>
              </a:rPr>
              <a:t>Adjust keyword Bids</a:t>
            </a:r>
            <a:endParaRPr sz="1400" dirty="0">
              <a:solidFill>
                <a:srgbClr val="000000"/>
              </a:solidFill>
              <a:latin typeface="Montserrat"/>
              <a:ea typeface="Montserrat"/>
              <a:cs typeface="Montserrat"/>
              <a:sym typeface="Montserrat"/>
            </a:endParaRPr>
          </a:p>
        </p:txBody>
      </p:sp>
      <p:sp>
        <p:nvSpPr>
          <p:cNvPr id="1111" name="Google Shape;1111;p174"/>
          <p:cNvSpPr txBox="1"/>
          <p:nvPr/>
        </p:nvSpPr>
        <p:spPr>
          <a:xfrm>
            <a:off x="4567332" y="6316871"/>
            <a:ext cx="1305853" cy="313366"/>
          </a:xfrm>
          <a:prstGeom prst="rect">
            <a:avLst/>
          </a:prstGeom>
          <a:noFill/>
          <a:ln>
            <a:noFill/>
          </a:ln>
        </p:spPr>
        <p:txBody>
          <a:bodyPr spcFirstLastPara="1" wrap="square" lIns="26775" tIns="26775" rIns="26775" bIns="26775" anchor="ctr" anchorCtr="0">
            <a:noAutofit/>
          </a:bodyPr>
          <a:lstStyle/>
          <a:p>
            <a:pPr marL="0" marR="0" lvl="0" indent="0" algn="ctr" rtl="0">
              <a:spcBef>
                <a:spcPts val="0"/>
              </a:spcBef>
              <a:spcAft>
                <a:spcPts val="0"/>
              </a:spcAft>
              <a:buClr>
                <a:srgbClr val="000000"/>
              </a:buClr>
              <a:buSzPts val="1100"/>
              <a:buFont typeface="Avenir"/>
              <a:buNone/>
            </a:pPr>
            <a:r>
              <a:rPr lang="en-US" sz="1400" dirty="0">
                <a:solidFill>
                  <a:srgbClr val="000000"/>
                </a:solidFill>
                <a:latin typeface="Montserrat"/>
                <a:ea typeface="Montserrat"/>
                <a:cs typeface="Montserrat"/>
                <a:sym typeface="Montserrat"/>
              </a:rPr>
              <a:t>Suppress Ads</a:t>
            </a:r>
            <a:endParaRPr sz="1400" dirty="0">
              <a:solidFill>
                <a:srgbClr val="000000"/>
              </a:solidFill>
              <a:latin typeface="Montserrat"/>
              <a:ea typeface="Montserrat"/>
              <a:cs typeface="Montserrat"/>
              <a:sym typeface="Montserrat"/>
            </a:endParaRPr>
          </a:p>
        </p:txBody>
      </p:sp>
      <p:pic>
        <p:nvPicPr>
          <p:cNvPr id="34" name="Google Shape;1090;p174">
            <a:extLst>
              <a:ext uri="{FF2B5EF4-FFF2-40B4-BE49-F238E27FC236}">
                <a16:creationId xmlns:a16="http://schemas.microsoft.com/office/drawing/2014/main" id="{6B844C50-AED8-458D-A9E1-D17C48DFCB1D}"/>
              </a:ext>
            </a:extLst>
          </p:cNvPr>
          <p:cNvPicPr preferRelativeResize="0"/>
          <p:nvPr/>
        </p:nvPicPr>
        <p:blipFill rotWithShape="1">
          <a:blip r:embed="rId5">
            <a:alphaModFix/>
          </a:blip>
          <a:srcRect/>
          <a:stretch/>
        </p:blipFill>
        <p:spPr>
          <a:xfrm>
            <a:off x="4971667" y="2676413"/>
            <a:ext cx="1294725" cy="2288886"/>
          </a:xfrm>
          <a:prstGeom prst="rect">
            <a:avLst/>
          </a:prstGeom>
          <a:noFill/>
          <a:ln>
            <a:noFill/>
          </a:ln>
        </p:spPr>
      </p:pic>
      <p:pic>
        <p:nvPicPr>
          <p:cNvPr id="35" name="Google Shape;1092;p174">
            <a:extLst>
              <a:ext uri="{FF2B5EF4-FFF2-40B4-BE49-F238E27FC236}">
                <a16:creationId xmlns:a16="http://schemas.microsoft.com/office/drawing/2014/main" id="{223FC11F-34F5-4C3A-B3A1-36162F38BA80}"/>
              </a:ext>
            </a:extLst>
          </p:cNvPr>
          <p:cNvPicPr preferRelativeResize="0"/>
          <p:nvPr/>
        </p:nvPicPr>
        <p:blipFill rotWithShape="1">
          <a:blip r:embed="rId3">
            <a:alphaModFix/>
          </a:blip>
          <a:srcRect/>
          <a:stretch/>
        </p:blipFill>
        <p:spPr>
          <a:xfrm>
            <a:off x="4718394" y="2356763"/>
            <a:ext cx="1863401" cy="3270216"/>
          </a:xfrm>
          <a:prstGeom prst="rect">
            <a:avLst/>
          </a:prstGeom>
          <a:noFill/>
          <a:ln>
            <a:noFill/>
          </a:ln>
        </p:spPr>
      </p:pic>
      <p:cxnSp>
        <p:nvCxnSpPr>
          <p:cNvPr id="36" name="Google Shape;1106;p174">
            <a:extLst>
              <a:ext uri="{FF2B5EF4-FFF2-40B4-BE49-F238E27FC236}">
                <a16:creationId xmlns:a16="http://schemas.microsoft.com/office/drawing/2014/main" id="{F8BA7F6C-1F71-48E9-B76F-46BEA6648403}"/>
              </a:ext>
            </a:extLst>
          </p:cNvPr>
          <p:cNvCxnSpPr/>
          <p:nvPr/>
        </p:nvCxnSpPr>
        <p:spPr>
          <a:xfrm>
            <a:off x="6620866" y="3946654"/>
            <a:ext cx="559500" cy="0"/>
          </a:xfrm>
          <a:prstGeom prst="straightConnector1">
            <a:avLst/>
          </a:prstGeom>
          <a:noFill/>
          <a:ln w="25400" cap="flat" cmpd="sng">
            <a:solidFill>
              <a:srgbClr val="000000"/>
            </a:solidFill>
            <a:prstDash val="solid"/>
            <a:miter lim="400000"/>
            <a:headEnd type="none" w="sm" len="sm"/>
            <a:tailEnd type="triangle" w="med" len="med"/>
          </a:ln>
        </p:spPr>
      </p:cxnSp>
      <p:pic>
        <p:nvPicPr>
          <p:cNvPr id="3" name="Picture 2">
            <a:extLst>
              <a:ext uri="{FF2B5EF4-FFF2-40B4-BE49-F238E27FC236}">
                <a16:creationId xmlns:a16="http://schemas.microsoft.com/office/drawing/2014/main" id="{05ADBBC8-B6C6-4095-A0DD-FEB4EC663AC9}"/>
              </a:ext>
            </a:extLst>
          </p:cNvPr>
          <p:cNvPicPr>
            <a:picLocks noChangeAspect="1"/>
          </p:cNvPicPr>
          <p:nvPr/>
        </p:nvPicPr>
        <p:blipFill>
          <a:blip r:embed="rId6"/>
          <a:stretch>
            <a:fillRect/>
          </a:stretch>
        </p:blipFill>
        <p:spPr>
          <a:xfrm>
            <a:off x="2735388" y="2662491"/>
            <a:ext cx="1394790" cy="2454220"/>
          </a:xfrm>
          <a:prstGeom prst="rect">
            <a:avLst/>
          </a:prstGeom>
        </p:spPr>
      </p:pic>
      <p:pic>
        <p:nvPicPr>
          <p:cNvPr id="1092" name="Google Shape;1092;p174"/>
          <p:cNvPicPr preferRelativeResize="0"/>
          <p:nvPr/>
        </p:nvPicPr>
        <p:blipFill rotWithShape="1">
          <a:blip r:embed="rId3">
            <a:alphaModFix/>
          </a:blip>
          <a:srcRect/>
          <a:stretch/>
        </p:blipFill>
        <p:spPr>
          <a:xfrm>
            <a:off x="2520308" y="2359702"/>
            <a:ext cx="1863401" cy="3270216"/>
          </a:xfrm>
          <a:prstGeom prst="rect">
            <a:avLst/>
          </a:prstGeom>
          <a:noFill/>
          <a:ln>
            <a:noFill/>
          </a:ln>
        </p:spPr>
      </p:pic>
      <p:sp>
        <p:nvSpPr>
          <p:cNvPr id="11" name="TextBox 10">
            <a:extLst>
              <a:ext uri="{FF2B5EF4-FFF2-40B4-BE49-F238E27FC236}">
                <a16:creationId xmlns:a16="http://schemas.microsoft.com/office/drawing/2014/main" id="{E4145496-B8AB-4A7C-AFAD-F88287383A6C}"/>
              </a:ext>
            </a:extLst>
          </p:cNvPr>
          <p:cNvSpPr txBox="1"/>
          <p:nvPr/>
        </p:nvSpPr>
        <p:spPr>
          <a:xfrm>
            <a:off x="883458" y="1993487"/>
            <a:ext cx="635726" cy="276999"/>
          </a:xfrm>
          <a:prstGeom prst="rect">
            <a:avLst/>
          </a:prstGeom>
          <a:noFill/>
        </p:spPr>
        <p:txBody>
          <a:bodyPr wrap="square" rtlCol="0">
            <a:spAutoFit/>
          </a:bodyPr>
          <a:lstStyle/>
          <a:p>
            <a:pPr algn="ctr"/>
            <a:r>
              <a:rPr lang="en-US" sz="1200" b="1" dirty="0">
                <a:latin typeface="Montserrat SemiBold" pitchFamily="2" charset="77"/>
              </a:rPr>
              <a:t>AD</a:t>
            </a:r>
          </a:p>
        </p:txBody>
      </p:sp>
      <p:sp>
        <p:nvSpPr>
          <p:cNvPr id="38" name="TextBox 37">
            <a:extLst>
              <a:ext uri="{FF2B5EF4-FFF2-40B4-BE49-F238E27FC236}">
                <a16:creationId xmlns:a16="http://schemas.microsoft.com/office/drawing/2014/main" id="{A522B632-CB93-ED49-8560-0AAAEB10CBFE}"/>
              </a:ext>
            </a:extLst>
          </p:cNvPr>
          <p:cNvSpPr txBox="1"/>
          <p:nvPr/>
        </p:nvSpPr>
        <p:spPr>
          <a:xfrm>
            <a:off x="2881227" y="1993487"/>
            <a:ext cx="1045472" cy="276999"/>
          </a:xfrm>
          <a:prstGeom prst="rect">
            <a:avLst/>
          </a:prstGeom>
          <a:noFill/>
        </p:spPr>
        <p:txBody>
          <a:bodyPr wrap="square" rtlCol="0">
            <a:spAutoFit/>
          </a:bodyPr>
          <a:lstStyle/>
          <a:p>
            <a:pPr algn="ctr"/>
            <a:r>
              <a:rPr lang="en-US" sz="1200" b="1" dirty="0">
                <a:latin typeface="Montserrat SemiBold" pitchFamily="2" charset="77"/>
              </a:rPr>
              <a:t>WEBSITE</a:t>
            </a:r>
          </a:p>
        </p:txBody>
      </p:sp>
      <p:sp>
        <p:nvSpPr>
          <p:cNvPr id="39" name="TextBox 38">
            <a:extLst>
              <a:ext uri="{FF2B5EF4-FFF2-40B4-BE49-F238E27FC236}">
                <a16:creationId xmlns:a16="http://schemas.microsoft.com/office/drawing/2014/main" id="{B0E58E0D-4769-464E-BEA3-F2529DF6DD16}"/>
              </a:ext>
            </a:extLst>
          </p:cNvPr>
          <p:cNvSpPr txBox="1"/>
          <p:nvPr/>
        </p:nvSpPr>
        <p:spPr>
          <a:xfrm>
            <a:off x="4988324" y="1993487"/>
            <a:ext cx="1248590" cy="276999"/>
          </a:xfrm>
          <a:prstGeom prst="rect">
            <a:avLst/>
          </a:prstGeom>
          <a:noFill/>
        </p:spPr>
        <p:txBody>
          <a:bodyPr wrap="square" rtlCol="0">
            <a:spAutoFit/>
          </a:bodyPr>
          <a:lstStyle/>
          <a:p>
            <a:pPr algn="ctr"/>
            <a:r>
              <a:rPr lang="en-US" sz="1200" b="1" dirty="0">
                <a:latin typeface="Montserrat SemiBold" pitchFamily="2" charset="77"/>
              </a:rPr>
              <a:t>PHONE CALL</a:t>
            </a:r>
          </a:p>
        </p:txBody>
      </p:sp>
      <p:grpSp>
        <p:nvGrpSpPr>
          <p:cNvPr id="16" name="Group 15">
            <a:extLst>
              <a:ext uri="{FF2B5EF4-FFF2-40B4-BE49-F238E27FC236}">
                <a16:creationId xmlns:a16="http://schemas.microsoft.com/office/drawing/2014/main" id="{FE2DF57F-F80B-104E-AB6E-E29F1D6C3999}"/>
              </a:ext>
            </a:extLst>
          </p:cNvPr>
          <p:cNvGrpSpPr/>
          <p:nvPr/>
        </p:nvGrpSpPr>
        <p:grpSpPr>
          <a:xfrm>
            <a:off x="9431905" y="3497868"/>
            <a:ext cx="2150303" cy="1494308"/>
            <a:chOff x="9146175" y="2937406"/>
            <a:chExt cx="2150303" cy="1494308"/>
          </a:xfrm>
        </p:grpSpPr>
        <p:pic>
          <p:nvPicPr>
            <p:cNvPr id="1115" name="Google Shape;1115;p174"/>
            <p:cNvPicPr preferRelativeResize="0"/>
            <p:nvPr/>
          </p:nvPicPr>
          <p:blipFill rotWithShape="1">
            <a:blip r:embed="rId7">
              <a:alphaModFix/>
            </a:blip>
            <a:srcRect l="20920" t="4826" r="20166" b="13367"/>
            <a:stretch/>
          </p:blipFill>
          <p:spPr>
            <a:xfrm>
              <a:off x="10677059" y="3471337"/>
              <a:ext cx="420590" cy="584000"/>
            </a:xfrm>
            <a:prstGeom prst="rect">
              <a:avLst/>
            </a:prstGeom>
            <a:noFill/>
            <a:ln>
              <a:noFill/>
            </a:ln>
          </p:spPr>
        </p:pic>
        <p:pic>
          <p:nvPicPr>
            <p:cNvPr id="13" name="Picture 12" descr="Text&#10;&#10;Description automatically generated">
              <a:extLst>
                <a:ext uri="{FF2B5EF4-FFF2-40B4-BE49-F238E27FC236}">
                  <a16:creationId xmlns:a16="http://schemas.microsoft.com/office/drawing/2014/main" id="{5FC042CA-D588-7D40-82FB-DCC953FDB5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6552" y="2937406"/>
              <a:ext cx="1249926" cy="364978"/>
            </a:xfrm>
            <a:prstGeom prst="rect">
              <a:avLst/>
            </a:prstGeom>
          </p:spPr>
        </p:pic>
        <p:pic>
          <p:nvPicPr>
            <p:cNvPr id="1026" name="Picture 2">
              <a:extLst>
                <a:ext uri="{FF2B5EF4-FFF2-40B4-BE49-F238E27FC236}">
                  <a16:creationId xmlns:a16="http://schemas.microsoft.com/office/drawing/2014/main" id="{17F95745-F219-AD49-80D6-949D6D8D25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85616" y="3877206"/>
              <a:ext cx="444376" cy="554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07B89682-D7B8-7840-AA75-A409C12E76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6175" y="3460463"/>
              <a:ext cx="1284089" cy="234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a:extLst>
              <a:ext uri="{FF2B5EF4-FFF2-40B4-BE49-F238E27FC236}">
                <a16:creationId xmlns:a16="http://schemas.microsoft.com/office/drawing/2014/main" id="{98D06AF0-EE15-8149-B9EA-3AC7437B9D39}"/>
              </a:ext>
            </a:extLst>
          </p:cNvPr>
          <p:cNvGrpSpPr/>
          <p:nvPr/>
        </p:nvGrpSpPr>
        <p:grpSpPr>
          <a:xfrm>
            <a:off x="5786628" y="1583041"/>
            <a:ext cx="618744" cy="45719"/>
            <a:chOff x="9820656" y="1493519"/>
            <a:chExt cx="618744" cy="45719"/>
          </a:xfrm>
        </p:grpSpPr>
        <p:sp>
          <p:nvSpPr>
            <p:cNvPr id="62" name="Rounded Rectangle 61">
              <a:extLst>
                <a:ext uri="{FF2B5EF4-FFF2-40B4-BE49-F238E27FC236}">
                  <a16:creationId xmlns:a16="http://schemas.microsoft.com/office/drawing/2014/main" id="{CC0419CA-850D-954D-8AAD-0BAF0DAA74C9}"/>
                </a:ext>
              </a:extLst>
            </p:cNvPr>
            <p:cNvSpPr/>
            <p:nvPr/>
          </p:nvSpPr>
          <p:spPr>
            <a:xfrm>
              <a:off x="9820656" y="1493519"/>
              <a:ext cx="618744" cy="45719"/>
            </a:xfrm>
            <a:prstGeom prst="roundRect">
              <a:avLst>
                <a:gd name="adj" fmla="val 50000"/>
              </a:avLst>
            </a:prstGeom>
            <a:solidFill>
              <a:srgbClr val="E70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SemiBold" pitchFamily="2" charset="77"/>
              </a:endParaRPr>
            </a:p>
          </p:txBody>
        </p:sp>
        <p:sp>
          <p:nvSpPr>
            <p:cNvPr id="63" name="Rounded Rectangle 62">
              <a:extLst>
                <a:ext uri="{FF2B5EF4-FFF2-40B4-BE49-F238E27FC236}">
                  <a16:creationId xmlns:a16="http://schemas.microsoft.com/office/drawing/2014/main" id="{D8162DD3-09DB-DE4B-8D48-C9EC2D88E44F}"/>
                </a:ext>
              </a:extLst>
            </p:cNvPr>
            <p:cNvSpPr/>
            <p:nvPr/>
          </p:nvSpPr>
          <p:spPr>
            <a:xfrm>
              <a:off x="9820656" y="1493519"/>
              <a:ext cx="374269" cy="4571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SemiBold" pitchFamily="2" charset="77"/>
              </a:endParaRPr>
            </a:p>
          </p:txBody>
        </p:sp>
      </p:grpSp>
      <p:pic>
        <p:nvPicPr>
          <p:cNvPr id="7" name="Picture 6" descr="A picture containing screenshot, graphics, design&#10;&#10;Description automatically generated">
            <a:extLst>
              <a:ext uri="{FF2B5EF4-FFF2-40B4-BE49-F238E27FC236}">
                <a16:creationId xmlns:a16="http://schemas.microsoft.com/office/drawing/2014/main" id="{6FC09A22-A8F9-BBBC-E75F-79B4817406C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81361" y="3081868"/>
            <a:ext cx="1824346" cy="4940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0D117E3C-3E23-4CAE-A214-CD84532F3C0D}"/>
              </a:ext>
            </a:extLst>
          </p:cNvPr>
          <p:cNvSpPr txBox="1">
            <a:spLocks/>
          </p:cNvSpPr>
          <p:nvPr/>
        </p:nvSpPr>
        <p:spPr>
          <a:xfrm>
            <a:off x="792481" y="452708"/>
            <a:ext cx="10607039" cy="609600"/>
          </a:xfrm>
          <a:prstGeom prst="rect">
            <a:avLst/>
          </a:prstGeom>
        </p:spPr>
        <p:txBody>
          <a:bodyPr anchor="b">
            <a:noAutofit/>
          </a:bodyPr>
          <a:lstStyle>
            <a:lvl1pPr algn="ctr" defTabSz="914400" rtl="0" eaLnBrk="1" latinLnBrk="0" hangingPunct="1">
              <a:spcBef>
                <a:spcPct val="0"/>
              </a:spcBef>
              <a:buNone/>
              <a:defRPr lang="en-US" sz="2400" b="1" kern="1200" dirty="0">
                <a:solidFill>
                  <a:schemeClr val="tx1">
                    <a:lumMod val="75000"/>
                    <a:lumOff val="25000"/>
                  </a:schemeClr>
                </a:solidFill>
                <a:latin typeface="Montserrat" panose="00000500000000000000" pitchFamily="2" charset="0"/>
                <a:ea typeface="+mj-ea"/>
                <a:cs typeface="+mj-cs"/>
              </a:defRPr>
            </a:lvl1pPr>
          </a:lstStyle>
          <a:p>
            <a:pPr defTabSz="1219170"/>
            <a:r>
              <a:rPr lang="en-US" altLang="en-US" dirty="0">
                <a:solidFill>
                  <a:prstClr val="black">
                    <a:lumMod val="75000"/>
                    <a:lumOff val="25000"/>
                  </a:prstClr>
                </a:solidFill>
                <a:latin typeface="Montserrat" pitchFamily="2" charset="77"/>
              </a:rPr>
              <a:t>TRACKING THE END-TO-END CUSTOMER JOURNEY</a:t>
            </a:r>
            <a:br>
              <a:rPr lang="en-US" altLang="en-US" dirty="0">
                <a:solidFill>
                  <a:prstClr val="black">
                    <a:lumMod val="75000"/>
                    <a:lumOff val="25000"/>
                  </a:prstClr>
                </a:solidFill>
                <a:latin typeface="Montserrat" pitchFamily="2" charset="77"/>
              </a:rPr>
            </a:br>
            <a:r>
              <a:rPr lang="en-US" altLang="en-US" dirty="0">
                <a:solidFill>
                  <a:prstClr val="black">
                    <a:lumMod val="75000"/>
                    <a:lumOff val="25000"/>
                  </a:prstClr>
                </a:solidFill>
                <a:latin typeface="Montserrat" pitchFamily="2" charset="77"/>
              </a:rPr>
              <a:t>TOUCHPOINTS  &amp; REPORTING ON </a:t>
            </a:r>
            <a:r>
              <a:rPr lang="en-US" altLang="en-US" dirty="0">
                <a:solidFill>
                  <a:srgbClr val="990000"/>
                </a:solidFill>
                <a:latin typeface="Montserrat" pitchFamily="2" charset="77"/>
              </a:rPr>
              <a:t>CONVERSION DATA </a:t>
            </a:r>
          </a:p>
        </p:txBody>
      </p:sp>
      <p:sp>
        <p:nvSpPr>
          <p:cNvPr id="5" name="Rectangle 4">
            <a:extLst>
              <a:ext uri="{FF2B5EF4-FFF2-40B4-BE49-F238E27FC236}">
                <a16:creationId xmlns:a16="http://schemas.microsoft.com/office/drawing/2014/main" id="{25F2B10E-B0D5-4211-8994-243999CD227E}"/>
              </a:ext>
            </a:extLst>
          </p:cNvPr>
          <p:cNvSpPr/>
          <p:nvPr/>
        </p:nvSpPr>
        <p:spPr>
          <a:xfrm>
            <a:off x="8153192" y="1334315"/>
            <a:ext cx="2910149" cy="365760"/>
          </a:xfrm>
          <a:prstGeom prst="rect">
            <a:avLst/>
          </a:prstGeom>
          <a:gradFill flip="none" rotWithShape="1">
            <a:gsLst>
              <a:gs pos="0">
                <a:schemeClr val="tx1">
                  <a:lumMod val="50000"/>
                  <a:lumOff val="50000"/>
                </a:schemeClr>
              </a:gs>
              <a:gs pos="100000">
                <a:schemeClr val="bg1">
                  <a:lumMod val="75000"/>
                </a:scheme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067" b="1" spc="100" dirty="0">
                <a:solidFill>
                  <a:prstClr val="black"/>
                </a:solidFill>
                <a:latin typeface="Montserrat SemiBold" pitchFamily="2" charset="77"/>
                <a:ea typeface="Roboto" panose="02000000000000000000" pitchFamily="2" charset="0"/>
              </a:rPr>
              <a:t>LOOK-A-LIKE /REMARKET</a:t>
            </a:r>
          </a:p>
        </p:txBody>
      </p:sp>
      <p:sp>
        <p:nvSpPr>
          <p:cNvPr id="6" name="Right Arrow 15">
            <a:extLst>
              <a:ext uri="{FF2B5EF4-FFF2-40B4-BE49-F238E27FC236}">
                <a16:creationId xmlns:a16="http://schemas.microsoft.com/office/drawing/2014/main" id="{33A19CB8-AFC5-4FE0-89E8-8A51C41B4C1E}"/>
              </a:ext>
            </a:extLst>
          </p:cNvPr>
          <p:cNvSpPr/>
          <p:nvPr/>
        </p:nvSpPr>
        <p:spPr>
          <a:xfrm>
            <a:off x="4266053" y="1334315"/>
            <a:ext cx="3592464" cy="365760"/>
          </a:xfrm>
          <a:prstGeom prst="rightArrow">
            <a:avLst>
              <a:gd name="adj1" fmla="val 100000"/>
              <a:gd name="adj2" fmla="val 50000"/>
            </a:avLst>
          </a:prstGeom>
          <a:gradFill flip="none" rotWithShape="1">
            <a:gsLst>
              <a:gs pos="0">
                <a:schemeClr val="tx1">
                  <a:lumMod val="50000"/>
                  <a:lumOff val="50000"/>
                </a:schemeClr>
              </a:gs>
              <a:gs pos="100000">
                <a:schemeClr val="bg1">
                  <a:lumMod val="75000"/>
                </a:scheme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067" b="1" spc="100" dirty="0">
                <a:solidFill>
                  <a:prstClr val="black"/>
                </a:solidFill>
                <a:latin typeface="Montserrat SemiBold" pitchFamily="2" charset="77"/>
                <a:ea typeface="Roboto" panose="02000000000000000000" pitchFamily="2" charset="0"/>
              </a:rPr>
              <a:t>CREATE AUDIENCE SEGMENTS</a:t>
            </a:r>
          </a:p>
        </p:txBody>
      </p:sp>
      <p:sp>
        <p:nvSpPr>
          <p:cNvPr id="7" name="Right Arrow 15">
            <a:extLst>
              <a:ext uri="{FF2B5EF4-FFF2-40B4-BE49-F238E27FC236}">
                <a16:creationId xmlns:a16="http://schemas.microsoft.com/office/drawing/2014/main" id="{BA0A1E43-AAE3-4F8F-ABEB-13712B642FD5}"/>
              </a:ext>
            </a:extLst>
          </p:cNvPr>
          <p:cNvSpPr/>
          <p:nvPr/>
        </p:nvSpPr>
        <p:spPr>
          <a:xfrm>
            <a:off x="992459" y="1334315"/>
            <a:ext cx="2978925" cy="365760"/>
          </a:xfrm>
          <a:prstGeom prst="rightArrow">
            <a:avLst>
              <a:gd name="adj1" fmla="val 100000"/>
              <a:gd name="adj2" fmla="val 50000"/>
            </a:avLst>
          </a:prstGeom>
          <a:gradFill flip="none" rotWithShape="1">
            <a:gsLst>
              <a:gs pos="0">
                <a:schemeClr val="tx1">
                  <a:lumMod val="50000"/>
                  <a:lumOff val="50000"/>
                </a:schemeClr>
              </a:gs>
              <a:gs pos="100000">
                <a:schemeClr val="bg1">
                  <a:lumMod val="75000"/>
                </a:scheme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067" b="1" spc="100" dirty="0">
                <a:solidFill>
                  <a:prstClr val="black"/>
                </a:solidFill>
                <a:latin typeface="Montserrat SemiBold" pitchFamily="2" charset="77"/>
                <a:ea typeface="Roboto" panose="02000000000000000000" pitchFamily="2" charset="0"/>
              </a:rPr>
              <a:t>GATHER DATA</a:t>
            </a:r>
          </a:p>
        </p:txBody>
      </p:sp>
      <p:grpSp>
        <p:nvGrpSpPr>
          <p:cNvPr id="8" name="Group 7">
            <a:extLst>
              <a:ext uri="{FF2B5EF4-FFF2-40B4-BE49-F238E27FC236}">
                <a16:creationId xmlns:a16="http://schemas.microsoft.com/office/drawing/2014/main" id="{B8155D28-A949-4035-9319-252C8D0ECD75}"/>
              </a:ext>
            </a:extLst>
          </p:cNvPr>
          <p:cNvGrpSpPr/>
          <p:nvPr/>
        </p:nvGrpSpPr>
        <p:grpSpPr>
          <a:xfrm>
            <a:off x="133483" y="1963983"/>
            <a:ext cx="4560866" cy="724783"/>
            <a:chOff x="1033931" y="1394542"/>
            <a:chExt cx="3947071" cy="543587"/>
          </a:xfrm>
        </p:grpSpPr>
        <p:sp>
          <p:nvSpPr>
            <p:cNvPr id="9" name="TextBox 8">
              <a:extLst>
                <a:ext uri="{FF2B5EF4-FFF2-40B4-BE49-F238E27FC236}">
                  <a16:creationId xmlns:a16="http://schemas.microsoft.com/office/drawing/2014/main" id="{8572264A-AD1B-4C07-9947-8A6C94CA292E}"/>
                </a:ext>
              </a:extLst>
            </p:cNvPr>
            <p:cNvSpPr txBox="1"/>
            <p:nvPr/>
          </p:nvSpPr>
          <p:spPr>
            <a:xfrm>
              <a:off x="1033931" y="1394542"/>
              <a:ext cx="3947071" cy="161583"/>
            </a:xfrm>
            <a:prstGeom prst="rect">
              <a:avLst/>
            </a:prstGeom>
            <a:noFill/>
          </p:spPr>
          <p:txBody>
            <a:bodyPr wrap="square" rtlCol="0">
              <a:spAutoFit/>
            </a:bodyPr>
            <a:lstStyle/>
            <a:p>
              <a:pPr algn="ctr" defTabSz="1219170">
                <a:defRPr/>
              </a:pPr>
              <a:r>
                <a:rPr lang="en-US" sz="800" dirty="0">
                  <a:solidFill>
                    <a:prstClr val="black">
                      <a:lumMod val="75000"/>
                      <a:lumOff val="25000"/>
                    </a:prstClr>
                  </a:solidFill>
                  <a:latin typeface="Montserrat Medium" pitchFamily="2" charset="77"/>
                  <a:ea typeface="Roboto" panose="02000000000000000000" pitchFamily="2" charset="0"/>
                  <a:cs typeface="Arial Black" charset="0"/>
                </a:rPr>
                <a:t>IMPRESSIONS, CLICKS, CTR’S and FORM COMPLETION</a:t>
              </a:r>
            </a:p>
          </p:txBody>
        </p:sp>
        <p:sp>
          <p:nvSpPr>
            <p:cNvPr id="10" name="Rectangle 9">
              <a:extLst>
                <a:ext uri="{FF2B5EF4-FFF2-40B4-BE49-F238E27FC236}">
                  <a16:creationId xmlns:a16="http://schemas.microsoft.com/office/drawing/2014/main" id="{902BED71-F4E8-449A-8880-EBAA1039FCE4}"/>
                </a:ext>
              </a:extLst>
            </p:cNvPr>
            <p:cNvSpPr/>
            <p:nvPr/>
          </p:nvSpPr>
          <p:spPr>
            <a:xfrm>
              <a:off x="1556451" y="1557256"/>
              <a:ext cx="2902031" cy="380873"/>
            </a:xfrm>
            <a:prstGeom prst="rect">
              <a:avLst/>
            </a:prstGeom>
          </p:spPr>
          <p:txBody>
            <a:bodyPr wrap="square" anchor="b">
              <a:spAutoFit/>
            </a:bodyPr>
            <a:lstStyle/>
            <a:p>
              <a:pPr algn="ctr" defTabSz="1219170">
                <a:spcBef>
                  <a:spcPts val="267"/>
                </a:spcBef>
                <a:defRPr/>
              </a:pPr>
              <a:r>
                <a:rPr lang="en-US" sz="900" dirty="0">
                  <a:solidFill>
                    <a:prstClr val="black">
                      <a:lumMod val="75000"/>
                      <a:lumOff val="25000"/>
                    </a:prstClr>
                  </a:solidFill>
                  <a:latin typeface="Roboto Light" panose="02000000000000000000" pitchFamily="2" charset="0"/>
                  <a:ea typeface="Roboto Light" panose="02000000000000000000" pitchFamily="2" charset="0"/>
                </a:rPr>
                <a:t>Build unique audience profiles and identify most valuable segments and target them across multi-channels (Social, Display, Paid Search, Video)</a:t>
              </a:r>
            </a:p>
          </p:txBody>
        </p:sp>
      </p:grpSp>
      <p:sp>
        <p:nvSpPr>
          <p:cNvPr id="48" name="TextBox 47">
            <a:extLst>
              <a:ext uri="{FF2B5EF4-FFF2-40B4-BE49-F238E27FC236}">
                <a16:creationId xmlns:a16="http://schemas.microsoft.com/office/drawing/2014/main" id="{691FE1F5-419E-4721-9E36-D46A653DCDF7}"/>
              </a:ext>
            </a:extLst>
          </p:cNvPr>
          <p:cNvSpPr txBox="1"/>
          <p:nvPr/>
        </p:nvSpPr>
        <p:spPr>
          <a:xfrm>
            <a:off x="2854580" y="5592845"/>
            <a:ext cx="2052428" cy="738664"/>
          </a:xfrm>
          <a:prstGeom prst="rect">
            <a:avLst/>
          </a:prstGeom>
          <a:noFill/>
        </p:spPr>
        <p:txBody>
          <a:bodyPr wrap="square" rtlCol="0">
            <a:spAutoFit/>
          </a:bodyPr>
          <a:lstStyle/>
          <a:p>
            <a:pPr algn="r" defTabSz="1219170">
              <a:defRPr/>
            </a:pPr>
            <a:r>
              <a:rPr lang="en-US" sz="1050" dirty="0">
                <a:solidFill>
                  <a:prstClr val="black">
                    <a:lumMod val="75000"/>
                    <a:lumOff val="25000"/>
                  </a:prstClr>
                </a:solidFill>
                <a:latin typeface="Roboto Light" panose="02000000000000000000" pitchFamily="2" charset="0"/>
              </a:rPr>
              <a:t>Salesforce CRM data is used to enhance data insights reporting for audience segmentation targeting &amp; remarketing</a:t>
            </a:r>
          </a:p>
        </p:txBody>
      </p:sp>
      <p:grpSp>
        <p:nvGrpSpPr>
          <p:cNvPr id="82" name="Group 81">
            <a:extLst>
              <a:ext uri="{FF2B5EF4-FFF2-40B4-BE49-F238E27FC236}">
                <a16:creationId xmlns:a16="http://schemas.microsoft.com/office/drawing/2014/main" id="{6A9F56E4-8647-CA47-8EC8-246560473123}"/>
              </a:ext>
            </a:extLst>
          </p:cNvPr>
          <p:cNvGrpSpPr/>
          <p:nvPr/>
        </p:nvGrpSpPr>
        <p:grpSpPr>
          <a:xfrm>
            <a:off x="10049266" y="2476420"/>
            <a:ext cx="1722168" cy="2055432"/>
            <a:chOff x="10049266" y="2282922"/>
            <a:chExt cx="1722168" cy="2055432"/>
          </a:xfrm>
        </p:grpSpPr>
        <p:sp>
          <p:nvSpPr>
            <p:cNvPr id="45" name="Oval 44">
              <a:extLst>
                <a:ext uri="{FF2B5EF4-FFF2-40B4-BE49-F238E27FC236}">
                  <a16:creationId xmlns:a16="http://schemas.microsoft.com/office/drawing/2014/main" id="{A5B37501-8D43-4721-A699-566BD040A9E1}"/>
                </a:ext>
              </a:extLst>
            </p:cNvPr>
            <p:cNvSpPr>
              <a:spLocks noChangeAspect="1"/>
            </p:cNvSpPr>
            <p:nvPr/>
          </p:nvSpPr>
          <p:spPr>
            <a:xfrm>
              <a:off x="10049266" y="2542294"/>
              <a:ext cx="1722168" cy="1722168"/>
            </a:xfrm>
            <a:prstGeom prst="ellipse">
              <a:avLst/>
            </a:prstGeom>
            <a:gradFill flip="none" rotWithShape="1">
              <a:gsLst>
                <a:gs pos="0">
                  <a:schemeClr val="tx1">
                    <a:lumMod val="73000"/>
                  </a:schemeClr>
                </a:gs>
                <a:gs pos="100000">
                  <a:schemeClr val="bg1">
                    <a:lumMod val="50000"/>
                    <a:alpha val="77000"/>
                  </a:schemeClr>
                </a:gs>
              </a:gsLst>
              <a:path path="circle">
                <a:fillToRect t="100000" r="100000"/>
              </a:path>
              <a:tileRect l="-100000" b="-100000"/>
            </a:gradFill>
            <a:effectLst/>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nchor="ctr"/>
            <a:lstStyle/>
            <a:p>
              <a:pPr algn="ctr" defTabSz="1219170"/>
              <a:r>
                <a:rPr lang="en-US" sz="1050" dirty="0">
                  <a:solidFill>
                    <a:prstClr val="white"/>
                  </a:solidFill>
                  <a:latin typeface="Roboto Light" panose="02000000000000000000" pitchFamily="2" charset="0"/>
                </a:rPr>
                <a:t>Atrilyx </a:t>
              </a:r>
              <a:r>
                <a:rPr lang="en-US" sz="1050" dirty="0">
                  <a:solidFill>
                    <a:prstClr val="white"/>
                  </a:solidFill>
                  <a:latin typeface="Roboto" panose="02000000000000000000" pitchFamily="2" charset="0"/>
                  <a:ea typeface="Roboto" panose="02000000000000000000" pitchFamily="2" charset="0"/>
                  <a:cs typeface="Roboto" panose="02000000000000000000" pitchFamily="2" charset="0"/>
                </a:rPr>
                <a:t>OID</a:t>
              </a:r>
              <a:r>
                <a:rPr lang="en-US" sz="1050" b="1" dirty="0">
                  <a:solidFill>
                    <a:prstClr val="white"/>
                  </a:solidFill>
                  <a:latin typeface="Roboto Light" panose="02000000000000000000" pitchFamily="2" charset="0"/>
                </a:rPr>
                <a:t> </a:t>
              </a:r>
              <a:r>
                <a:rPr lang="en-US" sz="1050" dirty="0">
                  <a:solidFill>
                    <a:prstClr val="white"/>
                  </a:solidFill>
                  <a:latin typeface="Roboto Light" panose="02000000000000000000" pitchFamily="2" charset="0"/>
                </a:rPr>
                <a:t>is passed into client’s Salesforce and mapped as </a:t>
              </a:r>
            </a:p>
            <a:p>
              <a:pPr algn="ctr" defTabSz="1219170"/>
              <a:r>
                <a:rPr lang="en-US" sz="10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“Ai Media ID”</a:t>
              </a:r>
            </a:p>
          </p:txBody>
        </p:sp>
        <p:pic>
          <p:nvPicPr>
            <p:cNvPr id="51" name="Picture 50">
              <a:extLst>
                <a:ext uri="{FF2B5EF4-FFF2-40B4-BE49-F238E27FC236}">
                  <a16:creationId xmlns:a16="http://schemas.microsoft.com/office/drawing/2014/main" id="{7B6563B6-3980-4DAF-9826-5918E6B420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487756" y="2282922"/>
              <a:ext cx="1172096" cy="615348"/>
            </a:xfrm>
            <a:prstGeom prst="rect">
              <a:avLst/>
            </a:prstGeom>
            <a:effectLst>
              <a:outerShdw blurRad="50800" dist="38100" dir="2700000" algn="tl" rotWithShape="0">
                <a:prstClr val="black">
                  <a:alpha val="40000"/>
                </a:prstClr>
              </a:outerShdw>
            </a:effectLst>
          </p:spPr>
        </p:pic>
        <p:sp>
          <p:nvSpPr>
            <p:cNvPr id="52" name="Rounded Rectangle 39">
              <a:extLst>
                <a:ext uri="{FF2B5EF4-FFF2-40B4-BE49-F238E27FC236}">
                  <a16:creationId xmlns:a16="http://schemas.microsoft.com/office/drawing/2014/main" id="{26CD1A95-764E-4FCB-8038-EDED72D63611}"/>
                </a:ext>
              </a:extLst>
            </p:cNvPr>
            <p:cNvSpPr/>
            <p:nvPr/>
          </p:nvSpPr>
          <p:spPr>
            <a:xfrm>
              <a:off x="10247748" y="3998267"/>
              <a:ext cx="1382172" cy="340087"/>
            </a:xfrm>
            <a:prstGeom prst="roundRect">
              <a:avLst/>
            </a:prstGeom>
            <a:solidFill>
              <a:schemeClr val="bg2"/>
            </a:solidFill>
            <a:ln>
              <a:noFill/>
            </a:ln>
            <a:effectLst>
              <a:outerShdw blurRad="88900" dist="38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900" dirty="0">
                  <a:solidFill>
                    <a:schemeClr val="tx1">
                      <a:lumMod val="95000"/>
                      <a:lumOff val="5000"/>
                    </a:schemeClr>
                  </a:solidFill>
                  <a:latin typeface="Montserrat Medium" pitchFamily="2" charset="77"/>
                </a:rPr>
                <a:t>1 to 1 Mapping </a:t>
              </a:r>
            </a:p>
          </p:txBody>
        </p:sp>
      </p:grpSp>
      <p:sp>
        <p:nvSpPr>
          <p:cNvPr id="61" name="Oval 60">
            <a:extLst>
              <a:ext uri="{FF2B5EF4-FFF2-40B4-BE49-F238E27FC236}">
                <a16:creationId xmlns:a16="http://schemas.microsoft.com/office/drawing/2014/main" id="{C8AEF7B2-B3AE-EA46-959C-40E50860D242}"/>
              </a:ext>
            </a:extLst>
          </p:cNvPr>
          <p:cNvSpPr>
            <a:spLocks noChangeAspect="1"/>
          </p:cNvSpPr>
          <p:nvPr/>
        </p:nvSpPr>
        <p:spPr>
          <a:xfrm>
            <a:off x="8668142" y="5207476"/>
            <a:ext cx="1441627" cy="1441699"/>
          </a:xfrm>
          <a:prstGeom prst="ellipse">
            <a:avLst/>
          </a:prstGeom>
          <a:gradFill flip="none" rotWithShape="1">
            <a:gsLst>
              <a:gs pos="0">
                <a:srgbClr val="90181B">
                  <a:lumMod val="77000"/>
                </a:srgbClr>
              </a:gs>
              <a:gs pos="100000">
                <a:srgbClr val="A31E22">
                  <a:lumMod val="91000"/>
                  <a:lumOff val="9000"/>
                </a:srgbClr>
              </a:gs>
            </a:gsLst>
            <a:path path="circle">
              <a:fillToRect t="100000" r="100000"/>
            </a:path>
            <a:tileRect l="-100000" b="-100000"/>
          </a:gradFill>
          <a:effectLst/>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wrap="square" anchor="ctr"/>
          <a:lstStyle/>
          <a:p>
            <a:pPr algn="ctr" defTabSz="1219170"/>
            <a:r>
              <a:rPr lang="en-US" sz="1100" dirty="0">
                <a:solidFill>
                  <a:prstClr val="white"/>
                </a:solidFill>
                <a:latin typeface="Roboto Light" panose="02000000000000000000" pitchFamily="2" charset="0"/>
              </a:rPr>
              <a:t>Ai Media pulls client’s Salesforce Ai Media ID into Ai Analytics </a:t>
            </a:r>
          </a:p>
        </p:txBody>
      </p:sp>
      <p:sp>
        <p:nvSpPr>
          <p:cNvPr id="67" name="Oval 66">
            <a:extLst>
              <a:ext uri="{FF2B5EF4-FFF2-40B4-BE49-F238E27FC236}">
                <a16:creationId xmlns:a16="http://schemas.microsoft.com/office/drawing/2014/main" id="{10A48F2F-D2A4-7C42-9560-346A77FFD4C4}"/>
              </a:ext>
            </a:extLst>
          </p:cNvPr>
          <p:cNvSpPr>
            <a:spLocks noChangeAspect="1"/>
          </p:cNvSpPr>
          <p:nvPr/>
        </p:nvSpPr>
        <p:spPr>
          <a:xfrm>
            <a:off x="5025752" y="5207477"/>
            <a:ext cx="1441627" cy="1441699"/>
          </a:xfrm>
          <a:prstGeom prst="ellipse">
            <a:avLst/>
          </a:prstGeom>
          <a:gradFill flip="none" rotWithShape="1">
            <a:gsLst>
              <a:gs pos="0">
                <a:srgbClr val="90181B">
                  <a:lumMod val="77000"/>
                </a:srgbClr>
              </a:gs>
              <a:gs pos="100000">
                <a:srgbClr val="A31E22">
                  <a:lumMod val="91000"/>
                  <a:lumOff val="9000"/>
                </a:srgbClr>
              </a:gs>
            </a:gsLst>
            <a:path path="circle">
              <a:fillToRect t="100000" r="100000"/>
            </a:path>
            <a:tileRect l="-100000" b="-100000"/>
          </a:gradFill>
          <a:effectLst/>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wrap="square" anchor="ctr"/>
          <a:lstStyle/>
          <a:p>
            <a:pPr algn="ctr" defTabSz="1219170"/>
            <a:r>
              <a:rPr lang="en-US" sz="1100" dirty="0">
                <a:solidFill>
                  <a:prstClr val="white"/>
                </a:solidFill>
                <a:latin typeface="Roboto Light" panose="02000000000000000000" pitchFamily="2" charset="0"/>
              </a:rPr>
              <a:t>Ai Media uses Salesforce data to do </a:t>
            </a:r>
            <a:r>
              <a:rPr lang="en-US" sz="110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Remarketing</a:t>
            </a:r>
            <a:r>
              <a:rPr lang="en-US" sz="1100" dirty="0">
                <a:solidFill>
                  <a:prstClr val="white"/>
                </a:solidFill>
                <a:latin typeface="Roboto Light" panose="02000000000000000000" pitchFamily="2" charset="0"/>
              </a:rPr>
              <a:t> </a:t>
            </a:r>
          </a:p>
        </p:txBody>
      </p:sp>
      <p:cxnSp>
        <p:nvCxnSpPr>
          <p:cNvPr id="69" name="Elbow Connector 68">
            <a:extLst>
              <a:ext uri="{FF2B5EF4-FFF2-40B4-BE49-F238E27FC236}">
                <a16:creationId xmlns:a16="http://schemas.microsoft.com/office/drawing/2014/main" id="{76DEC353-5D02-5442-BD06-4A0787955ADE}"/>
              </a:ext>
            </a:extLst>
          </p:cNvPr>
          <p:cNvCxnSpPr>
            <a:stCxn id="52" idx="2"/>
            <a:endCxn id="61" idx="6"/>
          </p:cNvCxnSpPr>
          <p:nvPr/>
        </p:nvCxnSpPr>
        <p:spPr>
          <a:xfrm rot="5400000">
            <a:off x="9826065" y="4815557"/>
            <a:ext cx="1396474" cy="829065"/>
          </a:xfrm>
          <a:prstGeom prst="bentConnector2">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795782EE-CB62-9A40-9939-A18260B4E418}"/>
              </a:ext>
            </a:extLst>
          </p:cNvPr>
          <p:cNvCxnSpPr>
            <a:stCxn id="61" idx="2"/>
            <a:endCxn id="67" idx="6"/>
          </p:cNvCxnSpPr>
          <p:nvPr/>
        </p:nvCxnSpPr>
        <p:spPr>
          <a:xfrm flipH="1">
            <a:off x="6467379" y="5928326"/>
            <a:ext cx="2200763" cy="1"/>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grpSp>
        <p:nvGrpSpPr>
          <p:cNvPr id="81" name="Group 80">
            <a:extLst>
              <a:ext uri="{FF2B5EF4-FFF2-40B4-BE49-F238E27FC236}">
                <a16:creationId xmlns:a16="http://schemas.microsoft.com/office/drawing/2014/main" id="{6E9AB743-CCA1-F84F-A6C1-5F985DE310A9}"/>
              </a:ext>
            </a:extLst>
          </p:cNvPr>
          <p:cNvGrpSpPr/>
          <p:nvPr/>
        </p:nvGrpSpPr>
        <p:grpSpPr>
          <a:xfrm>
            <a:off x="537429" y="2052041"/>
            <a:ext cx="9095921" cy="4859893"/>
            <a:chOff x="682392" y="1894183"/>
            <a:chExt cx="9095921" cy="4859893"/>
          </a:xfrm>
        </p:grpSpPr>
        <p:sp>
          <p:nvSpPr>
            <p:cNvPr id="12" name="Shape 11">
              <a:extLst>
                <a:ext uri="{FF2B5EF4-FFF2-40B4-BE49-F238E27FC236}">
                  <a16:creationId xmlns:a16="http://schemas.microsoft.com/office/drawing/2014/main" id="{8772B4E8-3D93-40D6-A843-82DB7B6B087E}"/>
                </a:ext>
              </a:extLst>
            </p:cNvPr>
            <p:cNvSpPr/>
            <p:nvPr/>
          </p:nvSpPr>
          <p:spPr>
            <a:xfrm rot="290520">
              <a:off x="682392" y="2110452"/>
              <a:ext cx="9095921" cy="4643624"/>
            </a:xfrm>
            <a:prstGeom prst="swooshArrow">
              <a:avLst>
                <a:gd name="adj1" fmla="val 25000"/>
                <a:gd name="adj2" fmla="val 25000"/>
              </a:avLst>
            </a:prstGeom>
            <a:gradFill flip="none" rotWithShape="1">
              <a:gsLst>
                <a:gs pos="0">
                  <a:srgbClr val="90181B">
                    <a:lumMod val="77000"/>
                  </a:srgbClr>
                </a:gs>
                <a:gs pos="100000">
                  <a:srgbClr val="A31E22">
                    <a:lumMod val="91000"/>
                    <a:lumOff val="9000"/>
                  </a:srgbClr>
                </a:gs>
              </a:gsLst>
              <a:path path="circle">
                <a:fillToRect t="100000" r="100000"/>
              </a:path>
              <a:tileRect l="-100000" b="-100000"/>
            </a:gradFill>
            <a:effectLst>
              <a:outerShdw blurRad="139700" dist="63500" dir="2700000" algn="tl" rotWithShape="0">
                <a:prstClr val="black">
                  <a:alpha val="40000"/>
                </a:prstClr>
              </a:outerShdw>
            </a:effectLst>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defTabSz="1219170">
                <a:defRPr/>
              </a:pPr>
              <a:endParaRPr lang="en-US" sz="2400" dirty="0">
                <a:solidFill>
                  <a:prstClr val="black">
                    <a:hueOff val="0"/>
                    <a:satOff val="0"/>
                    <a:lumOff val="0"/>
                    <a:alphaOff val="0"/>
                  </a:prstClr>
                </a:solidFill>
                <a:latin typeface="Roboto Light" panose="02000000000000000000" pitchFamily="2" charset="0"/>
              </a:endParaRPr>
            </a:p>
          </p:txBody>
        </p:sp>
        <p:grpSp>
          <p:nvGrpSpPr>
            <p:cNvPr id="13" name="Group 12">
              <a:extLst>
                <a:ext uri="{FF2B5EF4-FFF2-40B4-BE49-F238E27FC236}">
                  <a16:creationId xmlns:a16="http://schemas.microsoft.com/office/drawing/2014/main" id="{34D3A6BB-3D32-4976-8152-192A289B6C07}"/>
                </a:ext>
              </a:extLst>
            </p:cNvPr>
            <p:cNvGrpSpPr/>
            <p:nvPr/>
          </p:nvGrpSpPr>
          <p:grpSpPr>
            <a:xfrm>
              <a:off x="737463" y="3886247"/>
              <a:ext cx="1723756" cy="1604013"/>
              <a:chOff x="1354900" y="2757066"/>
              <a:chExt cx="1292817" cy="1203010"/>
            </a:xfrm>
          </p:grpSpPr>
          <p:cxnSp>
            <p:nvCxnSpPr>
              <p:cNvPr id="42" name="Straight Arrow Connector 41">
                <a:extLst>
                  <a:ext uri="{FF2B5EF4-FFF2-40B4-BE49-F238E27FC236}">
                    <a16:creationId xmlns:a16="http://schemas.microsoft.com/office/drawing/2014/main" id="{849EF0D6-A3D7-4564-B39B-4878B4552240}"/>
                  </a:ext>
                </a:extLst>
              </p:cNvPr>
              <p:cNvCxnSpPr>
                <a:cxnSpLocks/>
                <a:stCxn id="44" idx="0"/>
              </p:cNvCxnSpPr>
              <p:nvPr/>
            </p:nvCxnSpPr>
            <p:spPr>
              <a:xfrm flipV="1">
                <a:off x="2003013" y="3250864"/>
                <a:ext cx="0" cy="478380"/>
              </a:xfrm>
              <a:prstGeom prst="straightConnector1">
                <a:avLst/>
              </a:prstGeom>
              <a:ln w="127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6D96A1B-8E13-4D79-8A3D-F77C8707F508}"/>
                  </a:ext>
                </a:extLst>
              </p:cNvPr>
              <p:cNvSpPr txBox="1"/>
              <p:nvPr/>
            </p:nvSpPr>
            <p:spPr>
              <a:xfrm>
                <a:off x="1354900" y="2757066"/>
                <a:ext cx="1292817" cy="423097"/>
              </a:xfrm>
              <a:prstGeom prst="rect">
                <a:avLst/>
              </a:prstGeom>
              <a:noFill/>
            </p:spPr>
            <p:txBody>
              <a:bodyPr wrap="square" rtlCol="0">
                <a:spAutoFit/>
              </a:bodyPr>
              <a:lstStyle/>
              <a:p>
                <a:pPr algn="ctr" defTabSz="1219170">
                  <a:defRPr/>
                </a:pPr>
                <a:r>
                  <a:rPr lang="en-US" sz="1200" dirty="0">
                    <a:solidFill>
                      <a:prstClr val="black">
                        <a:lumMod val="75000"/>
                        <a:lumOff val="25000"/>
                      </a:prstClr>
                    </a:solidFill>
                    <a:latin typeface="Montserrat Medium" pitchFamily="2" charset="77"/>
                    <a:ea typeface="Roboto" panose="02000000000000000000" pitchFamily="2" charset="0"/>
                    <a:cs typeface="Arial Black" charset="0"/>
                  </a:rPr>
                  <a:t>Online Ads Served</a:t>
                </a:r>
                <a:endParaRPr lang="en-US" sz="1200" dirty="0">
                  <a:solidFill>
                    <a:prstClr val="black">
                      <a:lumMod val="75000"/>
                      <a:lumOff val="25000"/>
                    </a:prstClr>
                  </a:solidFill>
                  <a:latin typeface="Montserrat Medium" pitchFamily="2" charset="77"/>
                  <a:ea typeface="Roboto" panose="02000000000000000000" pitchFamily="2" charset="0"/>
                </a:endParaRPr>
              </a:p>
              <a:p>
                <a:pPr algn="ctr" defTabSz="1219140">
                  <a:defRPr/>
                </a:pPr>
                <a:r>
                  <a:rPr lang="en-US" sz="933"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(Paid Search, Paid Social, GDN, YouTube)</a:t>
                </a:r>
              </a:p>
            </p:txBody>
          </p:sp>
          <p:sp>
            <p:nvSpPr>
              <p:cNvPr id="44" name="Oval 43">
                <a:extLst>
                  <a:ext uri="{FF2B5EF4-FFF2-40B4-BE49-F238E27FC236}">
                    <a16:creationId xmlns:a16="http://schemas.microsoft.com/office/drawing/2014/main" id="{746A30EE-1E5E-406F-B651-2BFBF147407B}"/>
                  </a:ext>
                </a:extLst>
              </p:cNvPr>
              <p:cNvSpPr/>
              <p:nvPr/>
            </p:nvSpPr>
            <p:spPr>
              <a:xfrm>
                <a:off x="1889580" y="3729244"/>
                <a:ext cx="226866" cy="230832"/>
              </a:xfrm>
              <a:prstGeom prst="ellipse">
                <a:avLst/>
              </a:prstGeom>
              <a:solidFill>
                <a:schemeClr val="bg1"/>
              </a:solidFill>
              <a:ln>
                <a:noFill/>
              </a:ln>
              <a:effectLst>
                <a:innerShdw blurRad="63500" dist="50800" dir="13500000">
                  <a:prstClr val="black">
                    <a:alpha val="50000"/>
                  </a:prstClr>
                </a:inn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1219170">
                  <a:defRPr/>
                </a:pPr>
                <a:endParaRPr lang="en-US" sz="2400" dirty="0">
                  <a:solidFill>
                    <a:prstClr val="white"/>
                  </a:solidFill>
                  <a:latin typeface="Roboto Light" panose="02000000000000000000" pitchFamily="2" charset="0"/>
                </a:endParaRPr>
              </a:p>
            </p:txBody>
          </p:sp>
        </p:grpSp>
        <p:grpSp>
          <p:nvGrpSpPr>
            <p:cNvPr id="14" name="Group 13">
              <a:extLst>
                <a:ext uri="{FF2B5EF4-FFF2-40B4-BE49-F238E27FC236}">
                  <a16:creationId xmlns:a16="http://schemas.microsoft.com/office/drawing/2014/main" id="{55DEA334-CB4C-4399-B264-BBB36737168C}"/>
                </a:ext>
              </a:extLst>
            </p:cNvPr>
            <p:cNvGrpSpPr/>
            <p:nvPr/>
          </p:nvGrpSpPr>
          <p:grpSpPr>
            <a:xfrm>
              <a:off x="1895125" y="3360572"/>
              <a:ext cx="1749547" cy="1474917"/>
              <a:chOff x="2082273" y="2236760"/>
              <a:chExt cx="1312160" cy="1106188"/>
            </a:xfrm>
          </p:grpSpPr>
          <p:cxnSp>
            <p:nvCxnSpPr>
              <p:cNvPr id="39" name="Straight Arrow Connector 38">
                <a:extLst>
                  <a:ext uri="{FF2B5EF4-FFF2-40B4-BE49-F238E27FC236}">
                    <a16:creationId xmlns:a16="http://schemas.microsoft.com/office/drawing/2014/main" id="{71C98438-F424-4A85-864D-BD1C06BD5600}"/>
                  </a:ext>
                </a:extLst>
              </p:cNvPr>
              <p:cNvCxnSpPr>
                <a:cxnSpLocks/>
              </p:cNvCxnSpPr>
              <p:nvPr/>
            </p:nvCxnSpPr>
            <p:spPr>
              <a:xfrm flipV="1">
                <a:off x="2740899" y="2642501"/>
                <a:ext cx="0" cy="489880"/>
              </a:xfrm>
              <a:prstGeom prst="straightConnector1">
                <a:avLst/>
              </a:prstGeom>
              <a:ln w="127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7040608-E884-4F96-85A9-E6BB5C1FF479}"/>
                  </a:ext>
                </a:extLst>
              </p:cNvPr>
              <p:cNvSpPr txBox="1"/>
              <p:nvPr/>
            </p:nvSpPr>
            <p:spPr>
              <a:xfrm>
                <a:off x="2082273" y="2236760"/>
                <a:ext cx="1312160" cy="346249"/>
              </a:xfrm>
              <a:prstGeom prst="rect">
                <a:avLst/>
              </a:prstGeom>
              <a:noFill/>
            </p:spPr>
            <p:txBody>
              <a:bodyPr wrap="square" rtlCol="0">
                <a:spAutoFit/>
              </a:bodyPr>
              <a:lstStyle/>
              <a:p>
                <a:pPr algn="ctr" defTabSz="1219170">
                  <a:defRPr/>
                </a:pPr>
                <a:r>
                  <a:rPr lang="en-US" sz="1200" dirty="0">
                    <a:solidFill>
                      <a:prstClr val="black">
                        <a:lumMod val="75000"/>
                        <a:lumOff val="25000"/>
                      </a:prstClr>
                    </a:solidFill>
                    <a:latin typeface="Montserrat Medium" pitchFamily="2" charset="77"/>
                    <a:ea typeface="Roboto" panose="02000000000000000000" pitchFamily="2" charset="0"/>
                    <a:cs typeface="Arial Black" charset="0"/>
                  </a:rPr>
                  <a:t>Prospect Engages With an Ad  </a:t>
                </a:r>
                <a:endParaRPr lang="id-ID" sz="1200" dirty="0">
                  <a:solidFill>
                    <a:prstClr val="black">
                      <a:lumMod val="75000"/>
                      <a:lumOff val="25000"/>
                    </a:prstClr>
                  </a:solidFill>
                  <a:latin typeface="Montserrat Medium" pitchFamily="2" charset="77"/>
                  <a:ea typeface="Roboto" panose="02000000000000000000" pitchFamily="2" charset="0"/>
                  <a:cs typeface="Arial Black" charset="0"/>
                </a:endParaRPr>
              </a:p>
            </p:txBody>
          </p:sp>
          <p:sp>
            <p:nvSpPr>
              <p:cNvPr id="41" name="Oval 40">
                <a:extLst>
                  <a:ext uri="{FF2B5EF4-FFF2-40B4-BE49-F238E27FC236}">
                    <a16:creationId xmlns:a16="http://schemas.microsoft.com/office/drawing/2014/main" id="{BCDEACD1-AE8B-4DB9-A381-41258BDCB37E}"/>
                  </a:ext>
                </a:extLst>
              </p:cNvPr>
              <p:cNvSpPr/>
              <p:nvPr/>
            </p:nvSpPr>
            <p:spPr>
              <a:xfrm>
                <a:off x="2626789" y="3108939"/>
                <a:ext cx="232879" cy="234009"/>
              </a:xfrm>
              <a:prstGeom prst="ellipse">
                <a:avLst/>
              </a:prstGeom>
              <a:solidFill>
                <a:schemeClr val="bg1"/>
              </a:solidFill>
              <a:ln>
                <a:noFill/>
              </a:ln>
              <a:effectLst>
                <a:innerShdw blurRad="63500" dist="50800" dir="13500000">
                  <a:prstClr val="black">
                    <a:alpha val="50000"/>
                  </a:prstClr>
                </a:inn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1219170">
                  <a:defRPr/>
                </a:pPr>
                <a:endParaRPr lang="en-US" sz="2400" dirty="0">
                  <a:solidFill>
                    <a:prstClr val="white"/>
                  </a:solidFill>
                  <a:latin typeface="Roboto Light" panose="02000000000000000000" pitchFamily="2" charset="0"/>
                </a:endParaRPr>
              </a:p>
            </p:txBody>
          </p:sp>
        </p:grpSp>
        <p:grpSp>
          <p:nvGrpSpPr>
            <p:cNvPr id="15" name="Group 14">
              <a:extLst>
                <a:ext uri="{FF2B5EF4-FFF2-40B4-BE49-F238E27FC236}">
                  <a16:creationId xmlns:a16="http://schemas.microsoft.com/office/drawing/2014/main" id="{3322D005-1C25-46EF-A800-9FC4521DB6C3}"/>
                </a:ext>
              </a:extLst>
            </p:cNvPr>
            <p:cNvGrpSpPr/>
            <p:nvPr/>
          </p:nvGrpSpPr>
          <p:grpSpPr>
            <a:xfrm>
              <a:off x="3305289" y="2890523"/>
              <a:ext cx="1549735" cy="1518541"/>
              <a:chOff x="3164778" y="1817676"/>
              <a:chExt cx="1162301" cy="1138906"/>
            </a:xfrm>
          </p:grpSpPr>
          <p:sp>
            <p:nvSpPr>
              <p:cNvPr id="34" name="TextBox 33">
                <a:extLst>
                  <a:ext uri="{FF2B5EF4-FFF2-40B4-BE49-F238E27FC236}">
                    <a16:creationId xmlns:a16="http://schemas.microsoft.com/office/drawing/2014/main" id="{7A92374F-C645-47F0-A369-79A917762EB0}"/>
                  </a:ext>
                </a:extLst>
              </p:cNvPr>
              <p:cNvSpPr txBox="1"/>
              <p:nvPr/>
            </p:nvSpPr>
            <p:spPr>
              <a:xfrm>
                <a:off x="3164778" y="1817676"/>
                <a:ext cx="1162301" cy="346249"/>
              </a:xfrm>
              <a:prstGeom prst="rect">
                <a:avLst/>
              </a:prstGeom>
              <a:noFill/>
            </p:spPr>
            <p:txBody>
              <a:bodyPr wrap="square" rtlCol="0">
                <a:spAutoFit/>
              </a:bodyPr>
              <a:lstStyle/>
              <a:p>
                <a:pPr algn="ctr" defTabSz="1219170">
                  <a:defRPr/>
                </a:pPr>
                <a:r>
                  <a:rPr lang="en-US" sz="1200" dirty="0">
                    <a:solidFill>
                      <a:prstClr val="black">
                        <a:lumMod val="75000"/>
                        <a:lumOff val="25000"/>
                      </a:prstClr>
                    </a:solidFill>
                    <a:latin typeface="Montserrat Medium" pitchFamily="2" charset="77"/>
                    <a:ea typeface="Roboto" panose="02000000000000000000" pitchFamily="2" charset="0"/>
                    <a:cs typeface="Arial Black" charset="0"/>
                  </a:rPr>
                  <a:t>Lands on a Landing Page</a:t>
                </a:r>
                <a:endParaRPr lang="id-ID" sz="1200" dirty="0">
                  <a:solidFill>
                    <a:prstClr val="black">
                      <a:lumMod val="75000"/>
                      <a:lumOff val="25000"/>
                    </a:prstClr>
                  </a:solidFill>
                  <a:latin typeface="Montserrat Medium" pitchFamily="2" charset="77"/>
                  <a:ea typeface="Roboto" panose="02000000000000000000" pitchFamily="2" charset="0"/>
                  <a:cs typeface="Arial Black" charset="0"/>
                </a:endParaRPr>
              </a:p>
            </p:txBody>
          </p:sp>
          <p:cxnSp>
            <p:nvCxnSpPr>
              <p:cNvPr id="35" name="Straight Arrow Connector 34">
                <a:extLst>
                  <a:ext uri="{FF2B5EF4-FFF2-40B4-BE49-F238E27FC236}">
                    <a16:creationId xmlns:a16="http://schemas.microsoft.com/office/drawing/2014/main" id="{0CA46BB1-2A1C-4470-9C8F-79482259FC30}"/>
                  </a:ext>
                </a:extLst>
              </p:cNvPr>
              <p:cNvCxnSpPr>
                <a:cxnSpLocks/>
              </p:cNvCxnSpPr>
              <p:nvPr/>
            </p:nvCxnSpPr>
            <p:spPr>
              <a:xfrm flipV="1">
                <a:off x="3742074" y="2250740"/>
                <a:ext cx="0" cy="378708"/>
              </a:xfrm>
              <a:prstGeom prst="straightConnector1">
                <a:avLst/>
              </a:prstGeom>
              <a:ln w="127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A1BE0685-74B7-4D9B-97BA-F1E5B1A3A621}"/>
                  </a:ext>
                </a:extLst>
              </p:cNvPr>
              <p:cNvSpPr/>
              <p:nvPr/>
            </p:nvSpPr>
            <p:spPr>
              <a:xfrm>
                <a:off x="3578507" y="2629448"/>
                <a:ext cx="327134" cy="327134"/>
              </a:xfrm>
              <a:prstGeom prst="ellipse">
                <a:avLst/>
              </a:prstGeom>
              <a:solidFill>
                <a:schemeClr val="bg1"/>
              </a:solidFill>
              <a:ln>
                <a:noFill/>
              </a:ln>
              <a:effectLst>
                <a:innerShdw blurRad="63500" dist="50800" dir="13500000">
                  <a:prstClr val="black">
                    <a:alpha val="50000"/>
                  </a:prstClr>
                </a:inn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1219170">
                  <a:defRPr/>
                </a:pPr>
                <a:endParaRPr lang="en-US" sz="2400" dirty="0">
                  <a:solidFill>
                    <a:prstClr val="white"/>
                  </a:solidFill>
                  <a:latin typeface="Roboto Light" panose="02000000000000000000" pitchFamily="2" charset="0"/>
                </a:endParaRPr>
              </a:p>
            </p:txBody>
          </p:sp>
        </p:grpSp>
        <p:grpSp>
          <p:nvGrpSpPr>
            <p:cNvPr id="16" name="Group 15">
              <a:extLst>
                <a:ext uri="{FF2B5EF4-FFF2-40B4-BE49-F238E27FC236}">
                  <a16:creationId xmlns:a16="http://schemas.microsoft.com/office/drawing/2014/main" id="{48B8EBC2-E21B-463C-9419-3C7E3F8A8EBC}"/>
                </a:ext>
              </a:extLst>
            </p:cNvPr>
            <p:cNvGrpSpPr/>
            <p:nvPr/>
          </p:nvGrpSpPr>
          <p:grpSpPr>
            <a:xfrm>
              <a:off x="4727331" y="2658943"/>
              <a:ext cx="1420583" cy="1451381"/>
              <a:chOff x="3958208" y="1666076"/>
              <a:chExt cx="1065437" cy="1088535"/>
            </a:xfrm>
          </p:grpSpPr>
          <p:sp>
            <p:nvSpPr>
              <p:cNvPr id="31" name="TextBox 30">
                <a:extLst>
                  <a:ext uri="{FF2B5EF4-FFF2-40B4-BE49-F238E27FC236}">
                    <a16:creationId xmlns:a16="http://schemas.microsoft.com/office/drawing/2014/main" id="{C822513A-F614-4117-BF4D-E8C96F1AACD8}"/>
                  </a:ext>
                </a:extLst>
              </p:cNvPr>
              <p:cNvSpPr txBox="1"/>
              <p:nvPr/>
            </p:nvSpPr>
            <p:spPr>
              <a:xfrm>
                <a:off x="3958208" y="1666076"/>
                <a:ext cx="1065437" cy="207749"/>
              </a:xfrm>
              <a:prstGeom prst="rect">
                <a:avLst/>
              </a:prstGeom>
              <a:noFill/>
            </p:spPr>
            <p:txBody>
              <a:bodyPr wrap="none" rtlCol="0">
                <a:spAutoFit/>
              </a:bodyPr>
              <a:lstStyle/>
              <a:p>
                <a:pPr algn="ctr" defTabSz="1219170">
                  <a:defRPr/>
                </a:pPr>
                <a:r>
                  <a:rPr lang="en-US" sz="1200" dirty="0">
                    <a:solidFill>
                      <a:prstClr val="black">
                        <a:lumMod val="75000"/>
                        <a:lumOff val="25000"/>
                      </a:prstClr>
                    </a:solidFill>
                    <a:latin typeface="Montserrat Medium" pitchFamily="2" charset="77"/>
                    <a:ea typeface="Roboto" panose="02000000000000000000" pitchFamily="2" charset="0"/>
                    <a:cs typeface="Arial Black" charset="0"/>
                  </a:rPr>
                  <a:t>Takes an Action</a:t>
                </a:r>
                <a:endParaRPr lang="id-ID" sz="1200" dirty="0">
                  <a:solidFill>
                    <a:prstClr val="black">
                      <a:lumMod val="75000"/>
                      <a:lumOff val="25000"/>
                    </a:prstClr>
                  </a:solidFill>
                  <a:latin typeface="Montserrat Medium" pitchFamily="2" charset="77"/>
                  <a:ea typeface="Roboto" panose="02000000000000000000" pitchFamily="2" charset="0"/>
                  <a:cs typeface="Arial Black" charset="0"/>
                </a:endParaRPr>
              </a:p>
            </p:txBody>
          </p:sp>
          <p:cxnSp>
            <p:nvCxnSpPr>
              <p:cNvPr id="32" name="Straight Arrow Connector 31">
                <a:extLst>
                  <a:ext uri="{FF2B5EF4-FFF2-40B4-BE49-F238E27FC236}">
                    <a16:creationId xmlns:a16="http://schemas.microsoft.com/office/drawing/2014/main" id="{1E80B198-AC4A-4D7B-A6A9-E9B5E5E25E6C}"/>
                  </a:ext>
                </a:extLst>
              </p:cNvPr>
              <p:cNvCxnSpPr>
                <a:cxnSpLocks/>
                <a:stCxn id="33" idx="0"/>
              </p:cNvCxnSpPr>
              <p:nvPr/>
            </p:nvCxnSpPr>
            <p:spPr>
              <a:xfrm flipV="1">
                <a:off x="4492349" y="1966594"/>
                <a:ext cx="0" cy="394009"/>
              </a:xfrm>
              <a:prstGeom prst="straightConnector1">
                <a:avLst/>
              </a:prstGeom>
              <a:ln w="127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3011BE95-3F52-4316-B127-28519177ABC2}"/>
                  </a:ext>
                </a:extLst>
              </p:cNvPr>
              <p:cNvSpPr/>
              <p:nvPr/>
            </p:nvSpPr>
            <p:spPr>
              <a:xfrm>
                <a:off x="4295344" y="2360602"/>
                <a:ext cx="394009" cy="394009"/>
              </a:xfrm>
              <a:prstGeom prst="ellipse">
                <a:avLst/>
              </a:prstGeom>
              <a:solidFill>
                <a:schemeClr val="bg1"/>
              </a:solidFill>
              <a:ln>
                <a:noFill/>
              </a:ln>
              <a:effectLst>
                <a:innerShdw blurRad="63500" dist="50800" dir="13500000">
                  <a:prstClr val="black">
                    <a:alpha val="50000"/>
                  </a:prstClr>
                </a:inn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1219170">
                  <a:defRPr/>
                </a:pPr>
                <a:endParaRPr lang="en-US" sz="2400" dirty="0">
                  <a:solidFill>
                    <a:prstClr val="white"/>
                  </a:solidFill>
                  <a:latin typeface="Roboto Light" panose="02000000000000000000" pitchFamily="2" charset="0"/>
                </a:endParaRPr>
              </a:p>
            </p:txBody>
          </p:sp>
        </p:grpSp>
        <p:grpSp>
          <p:nvGrpSpPr>
            <p:cNvPr id="17" name="Group 16">
              <a:extLst>
                <a:ext uri="{FF2B5EF4-FFF2-40B4-BE49-F238E27FC236}">
                  <a16:creationId xmlns:a16="http://schemas.microsoft.com/office/drawing/2014/main" id="{0BDA0A01-6697-4173-83C7-8BA581F0A82E}"/>
                </a:ext>
              </a:extLst>
            </p:cNvPr>
            <p:cNvGrpSpPr/>
            <p:nvPr/>
          </p:nvGrpSpPr>
          <p:grpSpPr>
            <a:xfrm>
              <a:off x="7642616" y="1894183"/>
              <a:ext cx="1726113" cy="2088516"/>
              <a:chOff x="6546031" y="951908"/>
              <a:chExt cx="1294585" cy="1566387"/>
            </a:xfrm>
          </p:grpSpPr>
          <p:sp>
            <p:nvSpPr>
              <p:cNvPr id="28" name="TextBox 27">
                <a:extLst>
                  <a:ext uri="{FF2B5EF4-FFF2-40B4-BE49-F238E27FC236}">
                    <a16:creationId xmlns:a16="http://schemas.microsoft.com/office/drawing/2014/main" id="{B455A505-7073-4295-9D44-1A1914C65D83}"/>
                  </a:ext>
                </a:extLst>
              </p:cNvPr>
              <p:cNvSpPr txBox="1"/>
              <p:nvPr/>
            </p:nvSpPr>
            <p:spPr>
              <a:xfrm>
                <a:off x="6546031" y="951908"/>
                <a:ext cx="1294585" cy="315423"/>
              </a:xfrm>
              <a:prstGeom prst="rect">
                <a:avLst/>
              </a:prstGeom>
              <a:noFill/>
            </p:spPr>
            <p:txBody>
              <a:bodyPr wrap="none" rtlCol="0">
                <a:spAutoFit/>
              </a:bodyPr>
              <a:lstStyle/>
              <a:p>
                <a:pPr algn="ctr" defTabSz="1219170">
                  <a:defRPr/>
                </a:pPr>
                <a:r>
                  <a:rPr lang="en-US" sz="1200" dirty="0">
                    <a:ln w="0"/>
                    <a:solidFill>
                      <a:prstClr val="black"/>
                    </a:solidFill>
                    <a:latin typeface="Montserrat Medium" pitchFamily="2" charset="77"/>
                    <a:ea typeface="Roboto" panose="02000000000000000000" pitchFamily="2" charset="0"/>
                    <a:cs typeface="Arial Black" charset="0"/>
                  </a:rPr>
                  <a:t>Form Completion </a:t>
                </a:r>
              </a:p>
              <a:p>
                <a:pPr algn="r" defTabSz="1219170">
                  <a:defRPr/>
                </a:pPr>
                <a:r>
                  <a:rPr lang="en-US" sz="933" dirty="0">
                    <a:solidFill>
                      <a:prstClr val="black">
                        <a:lumMod val="75000"/>
                        <a:lumOff val="25000"/>
                      </a:prstClr>
                    </a:solidFill>
                    <a:latin typeface="Montserrat Medium" pitchFamily="2" charset="77"/>
                    <a:ea typeface="Roboto" panose="02000000000000000000" pitchFamily="2" charset="0"/>
                    <a:cs typeface="Arial Black" charset="0"/>
                  </a:rPr>
                  <a:t>Create Look-a-Like Audience</a:t>
                </a:r>
                <a:endParaRPr lang="id-ID" sz="933" dirty="0">
                  <a:solidFill>
                    <a:prstClr val="black">
                      <a:lumMod val="75000"/>
                      <a:lumOff val="25000"/>
                    </a:prstClr>
                  </a:solidFill>
                  <a:latin typeface="Montserrat Medium" pitchFamily="2" charset="77"/>
                  <a:ea typeface="Roboto" panose="02000000000000000000" pitchFamily="2" charset="0"/>
                  <a:cs typeface="Arial Black" charset="0"/>
                </a:endParaRPr>
              </a:p>
            </p:txBody>
          </p:sp>
          <p:cxnSp>
            <p:nvCxnSpPr>
              <p:cNvPr id="29" name="Straight Arrow Connector 28">
                <a:extLst>
                  <a:ext uri="{FF2B5EF4-FFF2-40B4-BE49-F238E27FC236}">
                    <a16:creationId xmlns:a16="http://schemas.microsoft.com/office/drawing/2014/main" id="{E9D8D75B-6F5F-4B74-8C53-E8B2CD80E9DE}"/>
                  </a:ext>
                </a:extLst>
              </p:cNvPr>
              <p:cNvCxnSpPr>
                <a:cxnSpLocks/>
                <a:stCxn id="30" idx="0"/>
              </p:cNvCxnSpPr>
              <p:nvPr/>
            </p:nvCxnSpPr>
            <p:spPr>
              <a:xfrm flipV="1">
                <a:off x="7190012" y="1353378"/>
                <a:ext cx="0" cy="563025"/>
              </a:xfrm>
              <a:prstGeom prst="straightConnector1">
                <a:avLst/>
              </a:prstGeom>
              <a:ln w="127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F8AF9382-5BDA-46AE-8BA7-0D69B058B30D}"/>
                  </a:ext>
                </a:extLst>
              </p:cNvPr>
              <p:cNvSpPr/>
              <p:nvPr/>
            </p:nvSpPr>
            <p:spPr>
              <a:xfrm>
                <a:off x="6889066" y="1916403"/>
                <a:ext cx="601892" cy="601892"/>
              </a:xfrm>
              <a:prstGeom prst="ellipse">
                <a:avLst/>
              </a:prstGeom>
              <a:solidFill>
                <a:schemeClr val="bg1"/>
              </a:solidFill>
              <a:ln>
                <a:noFill/>
              </a:ln>
              <a:effectLst>
                <a:innerShdw blurRad="63500" dist="50800" dir="13500000">
                  <a:prstClr val="black">
                    <a:alpha val="50000"/>
                  </a:prstClr>
                </a:inn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1219170">
                  <a:defRPr/>
                </a:pPr>
                <a:endParaRPr lang="en-US" sz="2400" dirty="0">
                  <a:solidFill>
                    <a:prstClr val="white"/>
                  </a:solidFill>
                  <a:latin typeface="Roboto Light" panose="02000000000000000000" pitchFamily="2" charset="0"/>
                </a:endParaRPr>
              </a:p>
            </p:txBody>
          </p:sp>
        </p:grpSp>
        <p:grpSp>
          <p:nvGrpSpPr>
            <p:cNvPr id="18" name="Group 17">
              <a:extLst>
                <a:ext uri="{FF2B5EF4-FFF2-40B4-BE49-F238E27FC236}">
                  <a16:creationId xmlns:a16="http://schemas.microsoft.com/office/drawing/2014/main" id="{26BF47EC-40E2-4482-BA21-D4ADB896F457}"/>
                </a:ext>
              </a:extLst>
            </p:cNvPr>
            <p:cNvGrpSpPr/>
            <p:nvPr/>
          </p:nvGrpSpPr>
          <p:grpSpPr>
            <a:xfrm>
              <a:off x="5668373" y="2308659"/>
              <a:ext cx="2527063" cy="1672340"/>
              <a:chOff x="4551509" y="1394749"/>
              <a:chExt cx="1895297" cy="1254254"/>
            </a:xfrm>
          </p:grpSpPr>
          <p:sp>
            <p:nvSpPr>
              <p:cNvPr id="25" name="TextBox 24">
                <a:extLst>
                  <a:ext uri="{FF2B5EF4-FFF2-40B4-BE49-F238E27FC236}">
                    <a16:creationId xmlns:a16="http://schemas.microsoft.com/office/drawing/2014/main" id="{16842738-BA0C-4D15-B567-C55AEA9E67D5}"/>
                  </a:ext>
                </a:extLst>
              </p:cNvPr>
              <p:cNvSpPr txBox="1"/>
              <p:nvPr/>
            </p:nvSpPr>
            <p:spPr>
              <a:xfrm>
                <a:off x="4551509" y="1394749"/>
                <a:ext cx="1895297" cy="346248"/>
              </a:xfrm>
              <a:prstGeom prst="rect">
                <a:avLst/>
              </a:prstGeom>
              <a:noFill/>
            </p:spPr>
            <p:txBody>
              <a:bodyPr wrap="square" rtlCol="0">
                <a:spAutoFit/>
              </a:bodyPr>
              <a:lstStyle/>
              <a:p>
                <a:pPr algn="ctr" defTabSz="1219170">
                  <a:defRPr/>
                </a:pPr>
                <a:r>
                  <a:rPr lang="en-US" sz="1200" dirty="0">
                    <a:solidFill>
                      <a:prstClr val="black">
                        <a:lumMod val="75000"/>
                        <a:lumOff val="25000"/>
                      </a:prstClr>
                    </a:solidFill>
                    <a:latin typeface="Montserrat Medium" pitchFamily="2" charset="77"/>
                    <a:ea typeface="Roboto" panose="02000000000000000000" pitchFamily="2" charset="0"/>
                    <a:cs typeface="Arial Black" charset="0"/>
                  </a:rPr>
                  <a:t>Starts/Abandons/Completes a Lead Gen Form </a:t>
                </a:r>
                <a:endParaRPr lang="id-ID" sz="1200" dirty="0">
                  <a:solidFill>
                    <a:prstClr val="black">
                      <a:lumMod val="75000"/>
                      <a:lumOff val="25000"/>
                    </a:prstClr>
                  </a:solidFill>
                  <a:latin typeface="Montserrat Medium" pitchFamily="2" charset="77"/>
                  <a:ea typeface="Roboto" panose="02000000000000000000" pitchFamily="2" charset="0"/>
                  <a:cs typeface="Arial Black" charset="0"/>
                </a:endParaRPr>
              </a:p>
            </p:txBody>
          </p:sp>
          <p:cxnSp>
            <p:nvCxnSpPr>
              <p:cNvPr id="26" name="Straight Arrow Connector 25">
                <a:extLst>
                  <a:ext uri="{FF2B5EF4-FFF2-40B4-BE49-F238E27FC236}">
                    <a16:creationId xmlns:a16="http://schemas.microsoft.com/office/drawing/2014/main" id="{190ABEA0-B685-4961-9E13-26653CD5FE88}"/>
                  </a:ext>
                </a:extLst>
              </p:cNvPr>
              <p:cNvCxnSpPr>
                <a:cxnSpLocks/>
                <a:stCxn id="27" idx="0"/>
              </p:cNvCxnSpPr>
              <p:nvPr/>
            </p:nvCxnSpPr>
            <p:spPr>
              <a:xfrm flipV="1">
                <a:off x="5504697" y="1823429"/>
                <a:ext cx="0" cy="328099"/>
              </a:xfrm>
              <a:prstGeom prst="straightConnector1">
                <a:avLst/>
              </a:prstGeom>
              <a:ln w="127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A59799E8-A674-417B-A164-25B33B6D3412}"/>
                  </a:ext>
                </a:extLst>
              </p:cNvPr>
              <p:cNvSpPr/>
              <p:nvPr/>
            </p:nvSpPr>
            <p:spPr>
              <a:xfrm>
                <a:off x="5255959" y="2151527"/>
                <a:ext cx="497476" cy="497476"/>
              </a:xfrm>
              <a:prstGeom prst="ellipse">
                <a:avLst/>
              </a:prstGeom>
              <a:solidFill>
                <a:schemeClr val="bg1"/>
              </a:solidFill>
              <a:ln>
                <a:noFill/>
              </a:ln>
              <a:effectLst>
                <a:innerShdw blurRad="63500" dist="50800" dir="13500000">
                  <a:prstClr val="black">
                    <a:alpha val="50000"/>
                  </a:prstClr>
                </a:innerShdw>
              </a:effectLst>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1219170">
                  <a:defRPr/>
                </a:pPr>
                <a:endParaRPr lang="en-US" sz="2400" dirty="0">
                  <a:solidFill>
                    <a:prstClr val="white"/>
                  </a:solidFill>
                  <a:latin typeface="Roboto Light" panose="02000000000000000000" pitchFamily="2" charset="0"/>
                </a:endParaRPr>
              </a:p>
            </p:txBody>
          </p:sp>
        </p:grpSp>
        <p:sp>
          <p:nvSpPr>
            <p:cNvPr id="74" name="Oval 73">
              <a:extLst>
                <a:ext uri="{FF2B5EF4-FFF2-40B4-BE49-F238E27FC236}">
                  <a16:creationId xmlns:a16="http://schemas.microsoft.com/office/drawing/2014/main" id="{503C26DC-A86D-D54E-8669-06F1B6C59004}"/>
                </a:ext>
              </a:extLst>
            </p:cNvPr>
            <p:cNvSpPr/>
            <p:nvPr/>
          </p:nvSpPr>
          <p:spPr>
            <a:xfrm>
              <a:off x="8099342" y="3180176"/>
              <a:ext cx="803830" cy="803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Bullseye">
              <a:extLst>
                <a:ext uri="{FF2B5EF4-FFF2-40B4-BE49-F238E27FC236}">
                  <a16:creationId xmlns:a16="http://schemas.microsoft.com/office/drawing/2014/main" id="{01E285C0-3278-403A-BE57-52F23F092D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68004" y="3234084"/>
              <a:ext cx="679096" cy="679096"/>
            </a:xfrm>
            <a:prstGeom prst="rect">
              <a:avLst/>
            </a:prstGeom>
            <a:effectLst>
              <a:innerShdw blurRad="63500" dist="50800" dir="13500000">
                <a:prstClr val="black">
                  <a:alpha val="50000"/>
                </a:prstClr>
              </a:innerShdw>
            </a:effectLst>
          </p:spPr>
        </p:pic>
        <p:sp>
          <p:nvSpPr>
            <p:cNvPr id="75" name="Oval 74">
              <a:extLst>
                <a:ext uri="{FF2B5EF4-FFF2-40B4-BE49-F238E27FC236}">
                  <a16:creationId xmlns:a16="http://schemas.microsoft.com/office/drawing/2014/main" id="{96C5A5C8-695B-6F43-8E2A-5248AB89A710}"/>
                </a:ext>
              </a:extLst>
            </p:cNvPr>
            <p:cNvSpPr/>
            <p:nvPr/>
          </p:nvSpPr>
          <p:spPr>
            <a:xfrm>
              <a:off x="6607649" y="3312754"/>
              <a:ext cx="663282" cy="6632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Document">
              <a:extLst>
                <a:ext uri="{FF2B5EF4-FFF2-40B4-BE49-F238E27FC236}">
                  <a16:creationId xmlns:a16="http://schemas.microsoft.com/office/drawing/2014/main" id="{B082B1B0-169D-4EA3-B1A1-E1100848A2F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79921" y="3375388"/>
              <a:ext cx="519104" cy="519104"/>
            </a:xfrm>
            <a:prstGeom prst="rect">
              <a:avLst/>
            </a:prstGeom>
          </p:spPr>
        </p:pic>
        <p:sp>
          <p:nvSpPr>
            <p:cNvPr id="76" name="Oval 75">
              <a:extLst>
                <a:ext uri="{FF2B5EF4-FFF2-40B4-BE49-F238E27FC236}">
                  <a16:creationId xmlns:a16="http://schemas.microsoft.com/office/drawing/2014/main" id="{F8016B50-2A3C-B642-944C-F5E1CD205389}"/>
                </a:ext>
              </a:extLst>
            </p:cNvPr>
            <p:cNvSpPr/>
            <p:nvPr/>
          </p:nvSpPr>
          <p:spPr>
            <a:xfrm>
              <a:off x="5170021" y="3584236"/>
              <a:ext cx="532170" cy="532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Clapper board">
              <a:extLst>
                <a:ext uri="{FF2B5EF4-FFF2-40B4-BE49-F238E27FC236}">
                  <a16:creationId xmlns:a16="http://schemas.microsoft.com/office/drawing/2014/main" id="{5A47C27C-C02D-4451-96E8-3177F6CC467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37650" y="3638436"/>
              <a:ext cx="395819" cy="395819"/>
            </a:xfrm>
            <a:prstGeom prst="rect">
              <a:avLst/>
            </a:prstGeom>
          </p:spPr>
        </p:pic>
        <p:sp>
          <p:nvSpPr>
            <p:cNvPr id="78" name="Oval 77">
              <a:extLst>
                <a:ext uri="{FF2B5EF4-FFF2-40B4-BE49-F238E27FC236}">
                  <a16:creationId xmlns:a16="http://schemas.microsoft.com/office/drawing/2014/main" id="{EF3A824E-8FE3-5047-B66F-E5EEA02B9869}"/>
                </a:ext>
              </a:extLst>
            </p:cNvPr>
            <p:cNvSpPr/>
            <p:nvPr/>
          </p:nvSpPr>
          <p:spPr>
            <a:xfrm>
              <a:off x="3868573" y="3975902"/>
              <a:ext cx="433162" cy="433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0112E851-6662-4546-9957-F66ACAA16FD4}"/>
                </a:ext>
              </a:extLst>
            </p:cNvPr>
            <p:cNvSpPr/>
            <p:nvPr/>
          </p:nvSpPr>
          <p:spPr>
            <a:xfrm>
              <a:off x="2616378" y="4515449"/>
              <a:ext cx="320040" cy="32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A851698-2C7B-F548-9BDE-B0C28F8E132A}"/>
                </a:ext>
              </a:extLst>
            </p:cNvPr>
            <p:cNvSpPr/>
            <p:nvPr/>
          </p:nvSpPr>
          <p:spPr>
            <a:xfrm>
              <a:off x="1439168" y="5176352"/>
              <a:ext cx="320040" cy="32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6DCA061C-3954-364E-B1C5-E8D04CDC8302}"/>
                </a:ext>
              </a:extLst>
            </p:cNvPr>
            <p:cNvGrpSpPr/>
            <p:nvPr/>
          </p:nvGrpSpPr>
          <p:grpSpPr>
            <a:xfrm>
              <a:off x="1483137" y="3999750"/>
              <a:ext cx="2783765" cy="1468999"/>
              <a:chOff x="1483137" y="3675293"/>
              <a:chExt cx="2783765" cy="1468999"/>
            </a:xfrm>
          </p:grpSpPr>
          <p:pic>
            <p:nvPicPr>
              <p:cNvPr id="22" name="Graphic 21" descr="Internet">
                <a:extLst>
                  <a:ext uri="{FF2B5EF4-FFF2-40B4-BE49-F238E27FC236}">
                    <a16:creationId xmlns:a16="http://schemas.microsoft.com/office/drawing/2014/main" id="{4552BBB1-5066-4354-9EB1-5761221B2AD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87599" y="3675293"/>
                <a:ext cx="379303" cy="379303"/>
              </a:xfrm>
              <a:prstGeom prst="rect">
                <a:avLst/>
              </a:prstGeom>
            </p:spPr>
          </p:pic>
          <p:pic>
            <p:nvPicPr>
              <p:cNvPr id="23" name="Graphic 22" descr="Users">
                <a:extLst>
                  <a:ext uri="{FF2B5EF4-FFF2-40B4-BE49-F238E27FC236}">
                    <a16:creationId xmlns:a16="http://schemas.microsoft.com/office/drawing/2014/main" id="{37025F18-0E07-4FDA-9119-EB0BA7A39AE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46607" y="4225905"/>
                <a:ext cx="265548" cy="265548"/>
              </a:xfrm>
              <a:prstGeom prst="rect">
                <a:avLst/>
              </a:prstGeom>
            </p:spPr>
          </p:pic>
          <p:pic>
            <p:nvPicPr>
              <p:cNvPr id="24" name="Graphic 23" descr="Cloud Computing">
                <a:extLst>
                  <a:ext uri="{FF2B5EF4-FFF2-40B4-BE49-F238E27FC236}">
                    <a16:creationId xmlns:a16="http://schemas.microsoft.com/office/drawing/2014/main" id="{548173F0-E4A9-4AF6-8978-7FA5CD8CFF2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83137" y="4891385"/>
                <a:ext cx="252907" cy="252907"/>
              </a:xfrm>
              <a:prstGeom prst="rect">
                <a:avLst/>
              </a:prstGeom>
            </p:spPr>
          </p:pic>
        </p:grpSp>
      </p:grpSp>
      <p:pic>
        <p:nvPicPr>
          <p:cNvPr id="83" name="Picture 82">
            <a:extLst>
              <a:ext uri="{FF2B5EF4-FFF2-40B4-BE49-F238E27FC236}">
                <a16:creationId xmlns:a16="http://schemas.microsoft.com/office/drawing/2014/main" id="{1F0A6309-63A0-7241-B14B-89BC714E4A6A}"/>
              </a:ext>
            </a:extLst>
          </p:cNvPr>
          <p:cNvPicPr>
            <a:picLocks noChangeAspect="1"/>
          </p:cNvPicPr>
          <p:nvPr/>
        </p:nvPicPr>
        <p:blipFill>
          <a:blip r:embed="rId16"/>
          <a:stretch>
            <a:fillRect/>
          </a:stretch>
        </p:blipFill>
        <p:spPr>
          <a:xfrm>
            <a:off x="5816600" y="1106611"/>
            <a:ext cx="558800" cy="38100"/>
          </a:xfrm>
          <a:prstGeom prst="rect">
            <a:avLst/>
          </a:prstGeom>
        </p:spPr>
      </p:pic>
    </p:spTree>
    <p:extLst>
      <p:ext uri="{BB962C8B-B14F-4D97-AF65-F5344CB8AC3E}">
        <p14:creationId xmlns:p14="http://schemas.microsoft.com/office/powerpoint/2010/main" val="124683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8EA4-EAFF-4040-BAF4-60EEFCBEC88E}"/>
              </a:ext>
            </a:extLst>
          </p:cNvPr>
          <p:cNvSpPr>
            <a:spLocks noGrp="1"/>
          </p:cNvSpPr>
          <p:nvPr>
            <p:ph type="title"/>
          </p:nvPr>
        </p:nvSpPr>
        <p:spPr>
          <a:xfrm>
            <a:off x="792482" y="356295"/>
            <a:ext cx="7094626" cy="1302453"/>
          </a:xfrm>
        </p:spPr>
        <p:txBody>
          <a:bodyPr/>
          <a:lstStyle/>
          <a:p>
            <a:pPr>
              <a:lnSpc>
                <a:spcPct val="100000"/>
              </a:lnSpc>
            </a:pPr>
            <a:r>
              <a:rPr lang="en-US" sz="1800" dirty="0"/>
              <a:t>RETARGET PROSPECTS AND CUSTOMER THROUGH THE INTEGRATED CUSTOMER JOURNEY LEVERAGING TRACKING PIXEL DATA FIRED IN THE TAG MANAGEMENT.</a:t>
            </a:r>
          </a:p>
        </p:txBody>
      </p:sp>
      <p:sp>
        <p:nvSpPr>
          <p:cNvPr id="3" name="Text Placeholder 2">
            <a:extLst>
              <a:ext uri="{FF2B5EF4-FFF2-40B4-BE49-F238E27FC236}">
                <a16:creationId xmlns:a16="http://schemas.microsoft.com/office/drawing/2014/main" id="{276B8057-69E1-A844-AA57-6CD1B83780B3}"/>
              </a:ext>
            </a:extLst>
          </p:cNvPr>
          <p:cNvSpPr>
            <a:spLocks noGrp="1"/>
          </p:cNvSpPr>
          <p:nvPr>
            <p:ph type="body" sz="quarter" idx="10"/>
          </p:nvPr>
        </p:nvSpPr>
        <p:spPr>
          <a:xfrm>
            <a:off x="791634" y="2168723"/>
            <a:ext cx="3288529" cy="3715221"/>
          </a:xfrm>
        </p:spPr>
        <p:txBody>
          <a:bodyPr>
            <a:noAutofit/>
          </a:bodyPr>
          <a:lstStyle/>
          <a:p>
            <a:pPr marL="0" indent="0">
              <a:lnSpc>
                <a:spcPct val="100000"/>
              </a:lnSpc>
              <a:spcBef>
                <a:spcPts val="2667"/>
              </a:spcBef>
              <a:buNone/>
            </a:pPr>
            <a:r>
              <a:rPr lang="en-US" sz="1200" dirty="0"/>
              <a:t>Not everyone is ready to buy right away, so </a:t>
            </a:r>
            <a:r>
              <a:rPr lang="en-US" sz="1200" i="1" dirty="0"/>
              <a:t>lead nurturing </a:t>
            </a:r>
            <a:r>
              <a:rPr lang="en-US" sz="1200" dirty="0"/>
              <a:t>maintains an open line of communication until the prospect is ready to buy or customers are ready to upsell offers.  </a:t>
            </a:r>
          </a:p>
          <a:p>
            <a:pPr marL="0" indent="0">
              <a:lnSpc>
                <a:spcPct val="100000"/>
              </a:lnSpc>
              <a:spcBef>
                <a:spcPts val="2667"/>
              </a:spcBef>
              <a:buNone/>
            </a:pPr>
            <a:r>
              <a:rPr lang="en-US" sz="1200" b="1" dirty="0">
                <a:latin typeface="Montserrat Medium" pitchFamily="2" charset="77"/>
              </a:rPr>
              <a:t>ENGAGE THE CONSUMER</a:t>
            </a:r>
          </a:p>
          <a:p>
            <a:pPr marL="0" indent="0">
              <a:lnSpc>
                <a:spcPct val="100000"/>
              </a:lnSpc>
              <a:spcBef>
                <a:spcPts val="267"/>
              </a:spcBef>
              <a:buNone/>
            </a:pPr>
            <a:r>
              <a:rPr lang="en-US" sz="1200" dirty="0"/>
              <a:t>Streamline lead nurturing capabilities to integrate with CRM  data to have a 360 degree view of prospects and customers, to provide the right offer to the right person.  </a:t>
            </a:r>
          </a:p>
          <a:p>
            <a:pPr marL="0" indent="0">
              <a:lnSpc>
                <a:spcPct val="100000"/>
              </a:lnSpc>
              <a:spcBef>
                <a:spcPts val="2667"/>
              </a:spcBef>
              <a:buNone/>
            </a:pPr>
            <a:r>
              <a:rPr lang="en-US" sz="1200" b="1" dirty="0">
                <a:latin typeface="Montserrat Medium" pitchFamily="2" charset="77"/>
              </a:rPr>
              <a:t>ENHANCE THE CUSTOMER EXPERIENCE</a:t>
            </a:r>
          </a:p>
          <a:p>
            <a:pPr marL="0" indent="0">
              <a:lnSpc>
                <a:spcPct val="100000"/>
              </a:lnSpc>
              <a:spcBef>
                <a:spcPts val="267"/>
              </a:spcBef>
              <a:buNone/>
            </a:pPr>
            <a:r>
              <a:rPr lang="en-US" sz="1200" dirty="0"/>
              <a:t>Suppress customers using CRM data with the </a:t>
            </a:r>
            <a:r>
              <a:rPr lang="en-US" sz="1200" dirty="0" err="1"/>
              <a:t>LiveRamp</a:t>
            </a:r>
            <a:r>
              <a:rPr lang="en-US" sz="1200" dirty="0"/>
              <a:t> data match partner to target prospects for acquisition sales and customers with cross-sell/upsell messaging. </a:t>
            </a:r>
          </a:p>
        </p:txBody>
      </p:sp>
      <p:sp>
        <p:nvSpPr>
          <p:cNvPr id="16" name="Title 1">
            <a:extLst>
              <a:ext uri="{FF2B5EF4-FFF2-40B4-BE49-F238E27FC236}">
                <a16:creationId xmlns:a16="http://schemas.microsoft.com/office/drawing/2014/main" id="{D9FCAB55-65A7-2741-91EE-6A6522D72B79}"/>
              </a:ext>
            </a:extLst>
          </p:cNvPr>
          <p:cNvSpPr txBox="1">
            <a:spLocks/>
          </p:cNvSpPr>
          <p:nvPr/>
        </p:nvSpPr>
        <p:spPr>
          <a:xfrm>
            <a:off x="791634" y="279294"/>
            <a:ext cx="7550535" cy="444405"/>
          </a:xfrm>
          <a:prstGeom prst="rect">
            <a:avLst/>
          </a:prstGeom>
        </p:spPr>
        <p:txBody>
          <a:bodyPr anchor="b">
            <a:noAutofit/>
          </a:bodyPr>
          <a:lstStyle>
            <a:lvl1pPr algn="l" defTabSz="914400" rtl="0" eaLnBrk="1" latinLnBrk="0" hangingPunct="1">
              <a:spcBef>
                <a:spcPct val="0"/>
              </a:spcBef>
              <a:buNone/>
              <a:defRPr lang="en-US" sz="2400" b="1" kern="1200">
                <a:solidFill>
                  <a:schemeClr val="tx1">
                    <a:lumMod val="75000"/>
                    <a:lumOff val="25000"/>
                  </a:schemeClr>
                </a:solidFill>
                <a:latin typeface="Montserrat" panose="00000500000000000000" pitchFamily="2" charset="0"/>
                <a:ea typeface="+mj-ea"/>
                <a:cs typeface="+mj-cs"/>
              </a:defRPr>
            </a:lvl1pPr>
          </a:lstStyle>
          <a:p>
            <a:pPr defTabSz="1219170">
              <a:defRPr/>
            </a:pPr>
            <a:r>
              <a:rPr lang="en-US" sz="1333" dirty="0">
                <a:solidFill>
                  <a:srgbClr val="A31E22"/>
                </a:solidFill>
              </a:rPr>
              <a:t>MARKETING AUTOMATION  USING TRACKING PIXEL FOR RETARGETING </a:t>
            </a:r>
          </a:p>
        </p:txBody>
      </p:sp>
      <p:sp>
        <p:nvSpPr>
          <p:cNvPr id="17" name="TextBox 16">
            <a:extLst>
              <a:ext uri="{FF2B5EF4-FFF2-40B4-BE49-F238E27FC236}">
                <a16:creationId xmlns:a16="http://schemas.microsoft.com/office/drawing/2014/main" id="{D9D2A70A-B540-4F40-8952-7960720031EA}"/>
              </a:ext>
            </a:extLst>
          </p:cNvPr>
          <p:cNvSpPr txBox="1"/>
          <p:nvPr/>
        </p:nvSpPr>
        <p:spPr>
          <a:xfrm>
            <a:off x="8264659" y="1749084"/>
            <a:ext cx="1821512" cy="410369"/>
          </a:xfrm>
          <a:prstGeom prst="rect">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defTabSz="914333">
              <a:lnSpc>
                <a:spcPct val="90000"/>
              </a:lnSpc>
              <a:defRPr sz="1000">
                <a:solidFill>
                  <a:schemeClr val="tx1">
                    <a:lumMod val="75000"/>
                    <a:lumOff val="25000"/>
                  </a:schemeClr>
                </a:solidFill>
                <a:latin typeface="Roboto Light" panose="02000000000000000000" pitchFamily="2" charset="0"/>
                <a:ea typeface="Roboto Light" panose="02000000000000000000" pitchFamily="2" charset="0"/>
                <a:cs typeface="Calibri"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80">
              <a:defRPr/>
            </a:pPr>
            <a:r>
              <a:rPr lang="en-US"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Inquiry</a:t>
            </a:r>
          </a:p>
        </p:txBody>
      </p:sp>
      <p:sp>
        <p:nvSpPr>
          <p:cNvPr id="18" name="TextBox 17">
            <a:extLst>
              <a:ext uri="{FF2B5EF4-FFF2-40B4-BE49-F238E27FC236}">
                <a16:creationId xmlns:a16="http://schemas.microsoft.com/office/drawing/2014/main" id="{C4B15099-5EB6-0F4F-9CEC-E1884AD631EA}"/>
              </a:ext>
            </a:extLst>
          </p:cNvPr>
          <p:cNvSpPr txBox="1"/>
          <p:nvPr/>
        </p:nvSpPr>
        <p:spPr>
          <a:xfrm>
            <a:off x="8264663" y="2210537"/>
            <a:ext cx="3712391" cy="410369"/>
          </a:xfrm>
          <a:prstGeom prst="rect">
            <a:avLst/>
          </a:prstGeom>
          <a:solidFill>
            <a:schemeClr val="bg2"/>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defTabSz="914333">
              <a:lnSpc>
                <a:spcPct val="90000"/>
              </a:lnSpc>
              <a:defRPr sz="800">
                <a:solidFill>
                  <a:schemeClr val="tx1">
                    <a:lumMod val="75000"/>
                    <a:lumOff val="25000"/>
                  </a:schemeClr>
                </a:solidFill>
                <a:latin typeface="Roboto" panose="02000000000000000000" pitchFamily="2" charset="0"/>
                <a:ea typeface="Roboto" panose="02000000000000000000" pitchFamily="2" charset="0"/>
                <a:cs typeface="Calibri"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80">
              <a:defRPr/>
            </a:pPr>
            <a: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Remarket based on Media Ad Engagement </a:t>
            </a:r>
          </a:p>
        </p:txBody>
      </p:sp>
      <p:sp>
        <p:nvSpPr>
          <p:cNvPr id="19" name="TextBox 18">
            <a:extLst>
              <a:ext uri="{FF2B5EF4-FFF2-40B4-BE49-F238E27FC236}">
                <a16:creationId xmlns:a16="http://schemas.microsoft.com/office/drawing/2014/main" id="{6F22FEFA-018D-5E45-8D6A-4DF26E29145E}"/>
              </a:ext>
            </a:extLst>
          </p:cNvPr>
          <p:cNvSpPr txBox="1"/>
          <p:nvPr/>
        </p:nvSpPr>
        <p:spPr>
          <a:xfrm>
            <a:off x="8264417" y="3134433"/>
            <a:ext cx="3712391" cy="410369"/>
          </a:xfrm>
          <a:prstGeom prst="rect">
            <a:avLst/>
          </a:prstGeom>
          <a:solidFill>
            <a:schemeClr val="bg2"/>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defTabSz="914333">
              <a:lnSpc>
                <a:spcPct val="90000"/>
              </a:lnSpc>
              <a:defRPr sz="800">
                <a:solidFill>
                  <a:schemeClr val="tx1">
                    <a:lumMod val="75000"/>
                    <a:lumOff val="25000"/>
                  </a:schemeClr>
                </a:solidFill>
                <a:latin typeface="Roboto" panose="02000000000000000000" pitchFamily="2" charset="0"/>
                <a:ea typeface="Roboto" panose="02000000000000000000" pitchFamily="2" charset="0"/>
                <a:cs typeface="Calibri"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80">
              <a:defRPr/>
            </a:pPr>
            <a: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Remarket based on Website Engagement  </a:t>
            </a:r>
          </a:p>
        </p:txBody>
      </p:sp>
      <p:sp>
        <p:nvSpPr>
          <p:cNvPr id="20" name="TextBox 19">
            <a:extLst>
              <a:ext uri="{FF2B5EF4-FFF2-40B4-BE49-F238E27FC236}">
                <a16:creationId xmlns:a16="http://schemas.microsoft.com/office/drawing/2014/main" id="{B731D77D-2FC2-5F4E-8ACE-F4E54F98F860}"/>
              </a:ext>
            </a:extLst>
          </p:cNvPr>
          <p:cNvSpPr txBox="1"/>
          <p:nvPr/>
        </p:nvSpPr>
        <p:spPr>
          <a:xfrm>
            <a:off x="8264663" y="4058329"/>
            <a:ext cx="3712637" cy="410369"/>
          </a:xfrm>
          <a:prstGeom prst="rect">
            <a:avLst/>
          </a:prstGeom>
          <a:solidFill>
            <a:schemeClr val="bg2"/>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defTabSz="914333">
              <a:lnSpc>
                <a:spcPct val="90000"/>
              </a:lnSpc>
              <a:defRPr sz="800">
                <a:solidFill>
                  <a:schemeClr val="tx1">
                    <a:lumMod val="75000"/>
                    <a:lumOff val="25000"/>
                  </a:schemeClr>
                </a:solidFill>
                <a:latin typeface="Roboto" panose="02000000000000000000" pitchFamily="2" charset="0"/>
                <a:ea typeface="Roboto" panose="02000000000000000000" pitchFamily="2" charset="0"/>
                <a:cs typeface="Calibri"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80">
              <a:defRPr/>
            </a:pPr>
            <a: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Remarket based on Offer Engagement  </a:t>
            </a:r>
          </a:p>
        </p:txBody>
      </p:sp>
      <p:sp>
        <p:nvSpPr>
          <p:cNvPr id="21" name="TextBox 20">
            <a:extLst>
              <a:ext uri="{FF2B5EF4-FFF2-40B4-BE49-F238E27FC236}">
                <a16:creationId xmlns:a16="http://schemas.microsoft.com/office/drawing/2014/main" id="{C5C89CEC-35A8-EA42-A63B-4C36B6D1D887}"/>
              </a:ext>
            </a:extLst>
          </p:cNvPr>
          <p:cNvSpPr txBox="1"/>
          <p:nvPr/>
        </p:nvSpPr>
        <p:spPr>
          <a:xfrm>
            <a:off x="8264664" y="4982225"/>
            <a:ext cx="3724497" cy="574516"/>
          </a:xfrm>
          <a:prstGeom prst="rect">
            <a:avLst/>
          </a:prstGeom>
          <a:solidFill>
            <a:schemeClr val="bg2"/>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defTabSz="914333">
              <a:lnSpc>
                <a:spcPct val="90000"/>
              </a:lnSpc>
              <a:defRPr sz="800">
                <a:solidFill>
                  <a:schemeClr val="tx1">
                    <a:lumMod val="75000"/>
                    <a:lumOff val="25000"/>
                  </a:schemeClr>
                </a:solidFill>
                <a:latin typeface="Roboto" panose="02000000000000000000" pitchFamily="2" charset="0"/>
                <a:ea typeface="Roboto" panose="02000000000000000000" pitchFamily="2" charset="0"/>
                <a:cs typeface="Calibri"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80">
              <a:defRPr/>
            </a:pPr>
            <a: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Remarket based on  Application </a:t>
            </a:r>
            <a:b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br>
            <a: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Abandonment Engagement  </a:t>
            </a:r>
          </a:p>
        </p:txBody>
      </p:sp>
      <p:sp>
        <p:nvSpPr>
          <p:cNvPr id="22" name="Callout: Down Arrow 5">
            <a:extLst>
              <a:ext uri="{FF2B5EF4-FFF2-40B4-BE49-F238E27FC236}">
                <a16:creationId xmlns:a16="http://schemas.microsoft.com/office/drawing/2014/main" id="{4E3FAB51-176D-2B4B-A3ED-17C6872D26BD}"/>
              </a:ext>
            </a:extLst>
          </p:cNvPr>
          <p:cNvSpPr/>
          <p:nvPr/>
        </p:nvSpPr>
        <p:spPr>
          <a:xfrm>
            <a:off x="8264659" y="628174"/>
            <a:ext cx="1828800" cy="1048388"/>
          </a:xfrm>
          <a:prstGeom prst="downArrowCallout">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lstStyle/>
          <a:p>
            <a:pPr algn="ctr" defTabSz="1219080">
              <a:defRPr/>
            </a:pPr>
            <a:r>
              <a:rPr lang="en-US" sz="1100" dirty="0">
                <a:solidFill>
                  <a:srgbClr val="FFFFFF"/>
                </a:solidFill>
                <a:latin typeface="Montserrat Medium" pitchFamily="2" charset="77"/>
                <a:ea typeface="Roboto" panose="02000000000000000000" pitchFamily="2" charset="0"/>
              </a:rPr>
              <a:t>Customer Journey</a:t>
            </a:r>
          </a:p>
        </p:txBody>
      </p:sp>
      <p:sp>
        <p:nvSpPr>
          <p:cNvPr id="23" name="Callout: Down Arrow 44">
            <a:extLst>
              <a:ext uri="{FF2B5EF4-FFF2-40B4-BE49-F238E27FC236}">
                <a16:creationId xmlns:a16="http://schemas.microsoft.com/office/drawing/2014/main" id="{0EA3BECC-A9FA-3F41-9B5F-0EBA238F9EBC}"/>
              </a:ext>
            </a:extLst>
          </p:cNvPr>
          <p:cNvSpPr/>
          <p:nvPr/>
        </p:nvSpPr>
        <p:spPr>
          <a:xfrm>
            <a:off x="10148249" y="628174"/>
            <a:ext cx="1828800" cy="1048388"/>
          </a:xfrm>
          <a:prstGeom prst="downArrowCallout">
            <a:avLst>
              <a:gd name="adj1" fmla="val 25000"/>
              <a:gd name="adj2" fmla="val 25000"/>
              <a:gd name="adj3" fmla="val 25000"/>
              <a:gd name="adj4" fmla="val 65451"/>
            </a:avLst>
          </a:prstGeom>
          <a:solidFill>
            <a:srgbClr val="A31E22"/>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lstStyle/>
          <a:p>
            <a:pPr algn="ctr" defTabSz="1219080">
              <a:defRPr/>
            </a:pPr>
            <a:r>
              <a:rPr lang="en-US" sz="1100" dirty="0">
                <a:solidFill>
                  <a:srgbClr val="FFFFFF"/>
                </a:solidFill>
                <a:latin typeface="Montserrat Medium" pitchFamily="2" charset="77"/>
                <a:ea typeface="Roboto" panose="02000000000000000000" pitchFamily="2" charset="0"/>
              </a:rPr>
              <a:t>Leverage CRM Data for Acquisition / Retention</a:t>
            </a:r>
          </a:p>
        </p:txBody>
      </p:sp>
      <p:sp>
        <p:nvSpPr>
          <p:cNvPr id="24" name="TextBox 23">
            <a:extLst>
              <a:ext uri="{FF2B5EF4-FFF2-40B4-BE49-F238E27FC236}">
                <a16:creationId xmlns:a16="http://schemas.microsoft.com/office/drawing/2014/main" id="{E029F8FA-2BFB-3B4E-8E3C-07A340289D9F}"/>
              </a:ext>
            </a:extLst>
          </p:cNvPr>
          <p:cNvSpPr txBox="1"/>
          <p:nvPr/>
        </p:nvSpPr>
        <p:spPr>
          <a:xfrm>
            <a:off x="10148251" y="1738827"/>
            <a:ext cx="1828800" cy="429896"/>
          </a:xfrm>
          <a:prstGeom prst="rect">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defTabSz="914333">
              <a:lnSpc>
                <a:spcPct val="90000"/>
              </a:lnSpc>
              <a:defRPr sz="800">
                <a:solidFill>
                  <a:schemeClr val="tx1">
                    <a:lumMod val="75000"/>
                    <a:lumOff val="25000"/>
                  </a:schemeClr>
                </a:solidFill>
                <a:latin typeface="Roboto" panose="02000000000000000000" pitchFamily="2" charset="0"/>
                <a:ea typeface="Roboto" panose="02000000000000000000" pitchFamily="2" charset="0"/>
                <a:cs typeface="Calibri"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80">
              <a:defRPr/>
            </a:pPr>
            <a: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Prospects / Customer </a:t>
            </a:r>
          </a:p>
        </p:txBody>
      </p:sp>
      <p:sp>
        <p:nvSpPr>
          <p:cNvPr id="25" name="TextBox 24">
            <a:extLst>
              <a:ext uri="{FF2B5EF4-FFF2-40B4-BE49-F238E27FC236}">
                <a16:creationId xmlns:a16="http://schemas.microsoft.com/office/drawing/2014/main" id="{E99E1FF1-694F-FF41-BEB5-6D939D62F04C}"/>
              </a:ext>
            </a:extLst>
          </p:cNvPr>
          <p:cNvSpPr txBox="1"/>
          <p:nvPr/>
        </p:nvSpPr>
        <p:spPr>
          <a:xfrm>
            <a:off x="8264659" y="2672857"/>
            <a:ext cx="1821512" cy="410369"/>
          </a:xfrm>
          <a:prstGeom prst="rect">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defTabSz="914333">
              <a:lnSpc>
                <a:spcPct val="90000"/>
              </a:lnSpc>
              <a:defRPr sz="800">
                <a:solidFill>
                  <a:schemeClr val="tx1">
                    <a:lumMod val="75000"/>
                    <a:lumOff val="25000"/>
                  </a:schemeClr>
                </a:solidFill>
                <a:latin typeface="Roboto" panose="02000000000000000000" pitchFamily="2" charset="0"/>
                <a:ea typeface="Roboto" panose="02000000000000000000" pitchFamily="2" charset="0"/>
                <a:cs typeface="Calibri"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80">
              <a:defRPr/>
            </a:pPr>
            <a: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Engaged Lead</a:t>
            </a:r>
          </a:p>
        </p:txBody>
      </p:sp>
      <p:sp>
        <p:nvSpPr>
          <p:cNvPr id="26" name="TextBox 25">
            <a:extLst>
              <a:ext uri="{FF2B5EF4-FFF2-40B4-BE49-F238E27FC236}">
                <a16:creationId xmlns:a16="http://schemas.microsoft.com/office/drawing/2014/main" id="{C81344B3-5510-5241-B8A8-A81FA1F6EA13}"/>
              </a:ext>
            </a:extLst>
          </p:cNvPr>
          <p:cNvSpPr txBox="1"/>
          <p:nvPr/>
        </p:nvSpPr>
        <p:spPr>
          <a:xfrm>
            <a:off x="10148251" y="2672485"/>
            <a:ext cx="1828800" cy="410369"/>
          </a:xfrm>
          <a:prstGeom prst="rect">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defTabSz="914333">
              <a:lnSpc>
                <a:spcPct val="90000"/>
              </a:lnSpc>
              <a:defRPr sz="800">
                <a:solidFill>
                  <a:schemeClr val="tx1">
                    <a:lumMod val="75000"/>
                    <a:lumOff val="25000"/>
                  </a:schemeClr>
                </a:solidFill>
                <a:latin typeface="Roboto" panose="02000000000000000000" pitchFamily="2" charset="0"/>
                <a:ea typeface="Roboto" panose="02000000000000000000" pitchFamily="2" charset="0"/>
                <a:cs typeface="Calibri"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80">
              <a:defRPr/>
            </a:pPr>
            <a: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Prospects / Customer </a:t>
            </a:r>
          </a:p>
        </p:txBody>
      </p:sp>
      <p:sp>
        <p:nvSpPr>
          <p:cNvPr id="27" name="TextBox 26">
            <a:extLst>
              <a:ext uri="{FF2B5EF4-FFF2-40B4-BE49-F238E27FC236}">
                <a16:creationId xmlns:a16="http://schemas.microsoft.com/office/drawing/2014/main" id="{2D4DC142-FB97-0E4E-A452-2FBCF6ED9A42}"/>
              </a:ext>
            </a:extLst>
          </p:cNvPr>
          <p:cNvSpPr txBox="1"/>
          <p:nvPr/>
        </p:nvSpPr>
        <p:spPr>
          <a:xfrm>
            <a:off x="8264659" y="3596630"/>
            <a:ext cx="1821512" cy="410369"/>
          </a:xfrm>
          <a:prstGeom prst="rect">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defTabSz="914333">
              <a:lnSpc>
                <a:spcPct val="90000"/>
              </a:lnSpc>
              <a:defRPr sz="800">
                <a:solidFill>
                  <a:schemeClr val="tx1">
                    <a:lumMod val="75000"/>
                    <a:lumOff val="25000"/>
                  </a:schemeClr>
                </a:solidFill>
                <a:latin typeface="Roboto" panose="02000000000000000000" pitchFamily="2" charset="0"/>
                <a:ea typeface="Roboto" panose="02000000000000000000" pitchFamily="2" charset="0"/>
                <a:cs typeface="Calibri"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80">
              <a:defRPr/>
            </a:pPr>
            <a: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Qualified Lead</a:t>
            </a:r>
          </a:p>
        </p:txBody>
      </p:sp>
      <p:sp>
        <p:nvSpPr>
          <p:cNvPr id="28" name="TextBox 27">
            <a:extLst>
              <a:ext uri="{FF2B5EF4-FFF2-40B4-BE49-F238E27FC236}">
                <a16:creationId xmlns:a16="http://schemas.microsoft.com/office/drawing/2014/main" id="{67732DC7-B975-C94C-82FE-E6B02CD6975A}"/>
              </a:ext>
            </a:extLst>
          </p:cNvPr>
          <p:cNvSpPr txBox="1"/>
          <p:nvPr/>
        </p:nvSpPr>
        <p:spPr>
          <a:xfrm>
            <a:off x="10148251" y="3596381"/>
            <a:ext cx="1828800" cy="410369"/>
          </a:xfrm>
          <a:prstGeom prst="rect">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defTabSz="914333">
              <a:lnSpc>
                <a:spcPct val="90000"/>
              </a:lnSpc>
              <a:defRPr sz="800">
                <a:solidFill>
                  <a:schemeClr val="tx1">
                    <a:lumMod val="75000"/>
                    <a:lumOff val="25000"/>
                  </a:schemeClr>
                </a:solidFill>
                <a:latin typeface="Roboto" panose="02000000000000000000" pitchFamily="2" charset="0"/>
                <a:ea typeface="Roboto" panose="02000000000000000000" pitchFamily="2" charset="0"/>
                <a:cs typeface="Calibri"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80">
              <a:defRPr/>
            </a:pPr>
            <a: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Prospects / Customer </a:t>
            </a:r>
          </a:p>
        </p:txBody>
      </p:sp>
      <p:sp>
        <p:nvSpPr>
          <p:cNvPr id="29" name="TextBox 28">
            <a:extLst>
              <a:ext uri="{FF2B5EF4-FFF2-40B4-BE49-F238E27FC236}">
                <a16:creationId xmlns:a16="http://schemas.microsoft.com/office/drawing/2014/main" id="{A84EDA83-5887-DB44-9161-2AE3BB0C320F}"/>
              </a:ext>
            </a:extLst>
          </p:cNvPr>
          <p:cNvSpPr txBox="1"/>
          <p:nvPr/>
        </p:nvSpPr>
        <p:spPr>
          <a:xfrm>
            <a:off x="8264659" y="4520404"/>
            <a:ext cx="1821512" cy="410369"/>
          </a:xfrm>
          <a:prstGeom prst="rect">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defTabSz="914333">
              <a:lnSpc>
                <a:spcPct val="90000"/>
              </a:lnSpc>
              <a:defRPr sz="800">
                <a:solidFill>
                  <a:schemeClr val="tx1">
                    <a:lumMod val="75000"/>
                    <a:lumOff val="25000"/>
                  </a:schemeClr>
                </a:solidFill>
                <a:latin typeface="Roboto" panose="02000000000000000000" pitchFamily="2" charset="0"/>
                <a:ea typeface="Roboto" panose="02000000000000000000" pitchFamily="2" charset="0"/>
                <a:cs typeface="Calibri"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80">
              <a:defRPr/>
            </a:pPr>
            <a: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Conversion</a:t>
            </a:r>
          </a:p>
        </p:txBody>
      </p:sp>
      <p:sp>
        <p:nvSpPr>
          <p:cNvPr id="30" name="TextBox 29">
            <a:extLst>
              <a:ext uri="{FF2B5EF4-FFF2-40B4-BE49-F238E27FC236}">
                <a16:creationId xmlns:a16="http://schemas.microsoft.com/office/drawing/2014/main" id="{647A3505-7E3D-0142-8C11-A5414E1AB46E}"/>
              </a:ext>
            </a:extLst>
          </p:cNvPr>
          <p:cNvSpPr txBox="1"/>
          <p:nvPr/>
        </p:nvSpPr>
        <p:spPr>
          <a:xfrm>
            <a:off x="10148251" y="4520277"/>
            <a:ext cx="1828800" cy="410369"/>
          </a:xfrm>
          <a:prstGeom prst="rect">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defTabSz="914333">
              <a:lnSpc>
                <a:spcPct val="90000"/>
              </a:lnSpc>
              <a:defRPr sz="800">
                <a:solidFill>
                  <a:schemeClr val="tx1">
                    <a:lumMod val="75000"/>
                    <a:lumOff val="25000"/>
                  </a:schemeClr>
                </a:solidFill>
                <a:latin typeface="Roboto" panose="02000000000000000000" pitchFamily="2" charset="0"/>
                <a:ea typeface="Roboto" panose="02000000000000000000" pitchFamily="2" charset="0"/>
                <a:cs typeface="Calibri"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80">
              <a:defRPr/>
            </a:pPr>
            <a: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Prospects / Customer </a:t>
            </a:r>
          </a:p>
        </p:txBody>
      </p:sp>
      <p:sp>
        <p:nvSpPr>
          <p:cNvPr id="31" name="TextBox 30">
            <a:extLst>
              <a:ext uri="{FF2B5EF4-FFF2-40B4-BE49-F238E27FC236}">
                <a16:creationId xmlns:a16="http://schemas.microsoft.com/office/drawing/2014/main" id="{26C4FC68-C419-4549-845B-2B0F71728648}"/>
              </a:ext>
            </a:extLst>
          </p:cNvPr>
          <p:cNvSpPr txBox="1"/>
          <p:nvPr/>
        </p:nvSpPr>
        <p:spPr>
          <a:xfrm>
            <a:off x="8264659" y="5655183"/>
            <a:ext cx="1821512" cy="393955"/>
          </a:xfrm>
          <a:prstGeom prst="rect">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defTabSz="914333">
              <a:lnSpc>
                <a:spcPct val="90000"/>
              </a:lnSpc>
              <a:defRPr sz="800">
                <a:solidFill>
                  <a:schemeClr val="tx1">
                    <a:lumMod val="75000"/>
                    <a:lumOff val="25000"/>
                  </a:schemeClr>
                </a:solidFill>
                <a:latin typeface="Roboto" panose="02000000000000000000" pitchFamily="2" charset="0"/>
                <a:ea typeface="Roboto" panose="02000000000000000000" pitchFamily="2" charset="0"/>
                <a:cs typeface="Calibri"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80">
              <a:defRPr/>
            </a:pPr>
            <a: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Retention</a:t>
            </a:r>
          </a:p>
        </p:txBody>
      </p:sp>
      <p:sp>
        <p:nvSpPr>
          <p:cNvPr id="32" name="TextBox 31">
            <a:extLst>
              <a:ext uri="{FF2B5EF4-FFF2-40B4-BE49-F238E27FC236}">
                <a16:creationId xmlns:a16="http://schemas.microsoft.com/office/drawing/2014/main" id="{7C333664-3C7E-F045-A9BF-5BA011798FAC}"/>
              </a:ext>
            </a:extLst>
          </p:cNvPr>
          <p:cNvSpPr txBox="1"/>
          <p:nvPr/>
        </p:nvSpPr>
        <p:spPr>
          <a:xfrm>
            <a:off x="10148251" y="5658993"/>
            <a:ext cx="1828800" cy="390144"/>
          </a:xfrm>
          <a:prstGeom prst="rect">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defTabSz="914333">
              <a:lnSpc>
                <a:spcPct val="90000"/>
              </a:lnSpc>
              <a:defRPr sz="800">
                <a:solidFill>
                  <a:schemeClr val="tx1">
                    <a:lumMod val="75000"/>
                    <a:lumOff val="25000"/>
                  </a:schemeClr>
                </a:solidFill>
                <a:latin typeface="Roboto" panose="02000000000000000000" pitchFamily="2" charset="0"/>
                <a:ea typeface="Roboto" panose="02000000000000000000" pitchFamily="2" charset="0"/>
                <a:cs typeface="Calibri"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080">
              <a:defRPr/>
            </a:pPr>
            <a: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Customer / Cross-Sell </a:t>
            </a:r>
            <a:b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br>
            <a:r>
              <a:rPr lang="en-US" sz="1000" dirty="0">
                <a:solidFill>
                  <a:prstClr val="black">
                    <a:lumMod val="75000"/>
                    <a:lumOff val="25000"/>
                  </a:prstClr>
                </a:solidFill>
                <a:latin typeface="Roboto Light" panose="02000000000000000000" pitchFamily="2" charset="0"/>
                <a:ea typeface="Roboto Light" panose="02000000000000000000" pitchFamily="2" charset="0"/>
                <a:cs typeface="Roboto Light" panose="02000000000000000000" pitchFamily="2" charset="0"/>
              </a:rPr>
              <a:t>and Up-Sell</a:t>
            </a:r>
          </a:p>
        </p:txBody>
      </p:sp>
      <p:grpSp>
        <p:nvGrpSpPr>
          <p:cNvPr id="40" name="Group 39">
            <a:extLst>
              <a:ext uri="{FF2B5EF4-FFF2-40B4-BE49-F238E27FC236}">
                <a16:creationId xmlns:a16="http://schemas.microsoft.com/office/drawing/2014/main" id="{DECB8B55-9BF3-4442-996C-383628EA7033}"/>
              </a:ext>
            </a:extLst>
          </p:cNvPr>
          <p:cNvGrpSpPr/>
          <p:nvPr/>
        </p:nvGrpSpPr>
        <p:grpSpPr>
          <a:xfrm>
            <a:off x="4410883" y="2210537"/>
            <a:ext cx="3525184" cy="4028272"/>
            <a:chOff x="4410883" y="2077874"/>
            <a:chExt cx="3525184" cy="4028272"/>
          </a:xfrm>
        </p:grpSpPr>
        <p:grpSp>
          <p:nvGrpSpPr>
            <p:cNvPr id="15" name="Group 14">
              <a:extLst>
                <a:ext uri="{FF2B5EF4-FFF2-40B4-BE49-F238E27FC236}">
                  <a16:creationId xmlns:a16="http://schemas.microsoft.com/office/drawing/2014/main" id="{2433ACEF-AFBE-C74D-A159-AE92FB70D8A0}"/>
                </a:ext>
              </a:extLst>
            </p:cNvPr>
            <p:cNvGrpSpPr>
              <a:grpSpLocks noChangeAspect="1"/>
            </p:cNvGrpSpPr>
            <p:nvPr/>
          </p:nvGrpSpPr>
          <p:grpSpPr>
            <a:xfrm>
              <a:off x="4618936" y="2077874"/>
              <a:ext cx="3106462" cy="3489113"/>
              <a:chOff x="3341019" y="1078389"/>
              <a:chExt cx="3100909" cy="3482875"/>
            </a:xfrm>
          </p:grpSpPr>
          <p:sp>
            <p:nvSpPr>
              <p:cNvPr id="10" name="Oval 9">
                <a:extLst>
                  <a:ext uri="{FF2B5EF4-FFF2-40B4-BE49-F238E27FC236}">
                    <a16:creationId xmlns:a16="http://schemas.microsoft.com/office/drawing/2014/main" id="{003C2EDD-FAD2-1E49-A9ED-F5B8219A27AA}"/>
                  </a:ext>
                </a:extLst>
              </p:cNvPr>
              <p:cNvSpPr/>
              <p:nvPr/>
            </p:nvSpPr>
            <p:spPr>
              <a:xfrm>
                <a:off x="3348202" y="1078389"/>
                <a:ext cx="3093726" cy="488004"/>
              </a:xfrm>
              <a:prstGeom prst="ellipse">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80">
                  <a:defRPr/>
                </a:pPr>
                <a:endParaRPr lang="en-US" sz="1600" b="1" dirty="0">
                  <a:solidFill>
                    <a:srgbClr val="FFFFFF"/>
                  </a:solidFill>
                  <a:latin typeface="Montserrat SemiBold" pitchFamily="2" charset="77"/>
                </a:endParaRPr>
              </a:p>
            </p:txBody>
          </p:sp>
          <p:sp>
            <p:nvSpPr>
              <p:cNvPr id="4" name="Rounded Rectangle 3">
                <a:extLst>
                  <a:ext uri="{FF2B5EF4-FFF2-40B4-BE49-F238E27FC236}">
                    <a16:creationId xmlns:a16="http://schemas.microsoft.com/office/drawing/2014/main" id="{492CBA3C-046B-BB40-A95A-D9499DFA932B}"/>
                  </a:ext>
                </a:extLst>
              </p:cNvPr>
              <p:cNvSpPr/>
              <p:nvPr/>
            </p:nvSpPr>
            <p:spPr>
              <a:xfrm>
                <a:off x="4009727" y="4169172"/>
                <a:ext cx="1766105" cy="392092"/>
              </a:xfrm>
              <a:prstGeom prst="roundRect">
                <a:avLst/>
              </a:prstGeom>
              <a:solidFill>
                <a:srgbClr val="A31E2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80">
                  <a:defRPr/>
                </a:pPr>
                <a:r>
                  <a:rPr lang="en-US" sz="1100" dirty="0">
                    <a:solidFill>
                      <a:srgbClr val="FFFFFF"/>
                    </a:solidFill>
                    <a:latin typeface="Montserrat Medium" pitchFamily="2" charset="77"/>
                  </a:rPr>
                  <a:t>RETENTION </a:t>
                </a:r>
              </a:p>
            </p:txBody>
          </p:sp>
          <p:sp>
            <p:nvSpPr>
              <p:cNvPr id="5" name="Trapezoid 26">
                <a:extLst>
                  <a:ext uri="{FF2B5EF4-FFF2-40B4-BE49-F238E27FC236}">
                    <a16:creationId xmlns:a16="http://schemas.microsoft.com/office/drawing/2014/main" id="{4106E8F9-2589-0645-B657-0545D2537740}"/>
                  </a:ext>
                </a:extLst>
              </p:cNvPr>
              <p:cNvSpPr/>
              <p:nvPr/>
            </p:nvSpPr>
            <p:spPr>
              <a:xfrm flipV="1">
                <a:off x="4143951" y="3312735"/>
                <a:ext cx="1490798" cy="770412"/>
              </a:xfrm>
              <a:custGeom>
                <a:avLst/>
                <a:gdLst>
                  <a:gd name="connsiteX0" fmla="*/ 815163 w 1630327"/>
                  <a:gd name="connsiteY0" fmla="*/ 0 h 1082673"/>
                  <a:gd name="connsiteX1" fmla="*/ 1352504 w 1630327"/>
                  <a:gd name="connsiteY1" fmla="*/ 182949 h 1082673"/>
                  <a:gd name="connsiteX2" fmla="*/ 1630327 w 1630327"/>
                  <a:gd name="connsiteY2" fmla="*/ 1082673 h 1082673"/>
                  <a:gd name="connsiteX3" fmla="*/ 809214 w 1630327"/>
                  <a:gd name="connsiteY3" fmla="*/ 896730 h 1082673"/>
                  <a:gd name="connsiteX4" fmla="*/ 0 w 1630327"/>
                  <a:gd name="connsiteY4" fmla="*/ 1073295 h 1082673"/>
                  <a:gd name="connsiteX5" fmla="*/ 282616 w 1630327"/>
                  <a:gd name="connsiteY5" fmla="*/ 162834 h 1082673"/>
                  <a:gd name="connsiteX6" fmla="*/ 283566 w 1630327"/>
                  <a:gd name="connsiteY6" fmla="*/ 162834 h 1082673"/>
                  <a:gd name="connsiteX7" fmla="*/ 815163 w 1630327"/>
                  <a:gd name="connsiteY7" fmla="*/ 0 h 1082673"/>
                  <a:gd name="connsiteX0" fmla="*/ 815163 w 1630327"/>
                  <a:gd name="connsiteY0" fmla="*/ 0 h 1082673"/>
                  <a:gd name="connsiteX1" fmla="*/ 1352504 w 1630327"/>
                  <a:gd name="connsiteY1" fmla="*/ 182949 h 1082673"/>
                  <a:gd name="connsiteX2" fmla="*/ 1630327 w 1630327"/>
                  <a:gd name="connsiteY2" fmla="*/ 1082673 h 1082673"/>
                  <a:gd name="connsiteX3" fmla="*/ 809214 w 1630327"/>
                  <a:gd name="connsiteY3" fmla="*/ 896730 h 1082673"/>
                  <a:gd name="connsiteX4" fmla="*/ 0 w 1630327"/>
                  <a:gd name="connsiteY4" fmla="*/ 1073295 h 1082673"/>
                  <a:gd name="connsiteX5" fmla="*/ 282616 w 1630327"/>
                  <a:gd name="connsiteY5" fmla="*/ 162834 h 1082673"/>
                  <a:gd name="connsiteX6" fmla="*/ 283566 w 1630327"/>
                  <a:gd name="connsiteY6" fmla="*/ 162834 h 1082673"/>
                  <a:gd name="connsiteX7" fmla="*/ 815163 w 1630327"/>
                  <a:gd name="connsiteY7" fmla="*/ 0 h 108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0327" h="1082673">
                    <a:moveTo>
                      <a:pt x="815163" y="0"/>
                    </a:moveTo>
                    <a:cubicBezTo>
                      <a:pt x="1105771" y="0"/>
                      <a:pt x="1323663" y="83041"/>
                      <a:pt x="1352504" y="182949"/>
                    </a:cubicBezTo>
                    <a:lnTo>
                      <a:pt x="1630327" y="1082673"/>
                    </a:lnTo>
                    <a:cubicBezTo>
                      <a:pt x="1495399" y="972403"/>
                      <a:pt x="1178425" y="896730"/>
                      <a:pt x="809214" y="896730"/>
                    </a:cubicBezTo>
                    <a:cubicBezTo>
                      <a:pt x="450534" y="896730"/>
                      <a:pt x="141155" y="968148"/>
                      <a:pt x="0" y="1073295"/>
                    </a:cubicBezTo>
                    <a:lnTo>
                      <a:pt x="282616" y="162834"/>
                    </a:lnTo>
                    <a:lnTo>
                      <a:pt x="283566" y="162834"/>
                    </a:lnTo>
                    <a:cubicBezTo>
                      <a:pt x="320582" y="70321"/>
                      <a:pt x="544616" y="0"/>
                      <a:pt x="815163" y="0"/>
                    </a:cubicBezTo>
                    <a:close/>
                  </a:path>
                </a:pathLst>
              </a:custGeom>
              <a:gradFill flip="none" rotWithShape="1">
                <a:gsLst>
                  <a:gs pos="70000">
                    <a:schemeClr val="tx1">
                      <a:lumMod val="50000"/>
                      <a:lumOff val="50000"/>
                    </a:schemeClr>
                  </a:gs>
                  <a:gs pos="0">
                    <a:schemeClr val="tx1">
                      <a:lumMod val="85000"/>
                      <a:lumOff val="15000"/>
                    </a:schemeClr>
                  </a:gs>
                  <a:gs pos="100000">
                    <a:schemeClr val="tx1">
                      <a:lumMod val="95000"/>
                      <a:lumOff val="5000"/>
                    </a:schemeClr>
                  </a:gs>
                </a:gsLst>
                <a:lin ang="210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80">
                  <a:defRPr/>
                </a:pPr>
                <a:endParaRPr lang="en-US" sz="1600" b="1" dirty="0">
                  <a:solidFill>
                    <a:srgbClr val="FFFFFF"/>
                  </a:solidFill>
                  <a:latin typeface="Montserrat SemiBold" pitchFamily="2" charset="77"/>
                </a:endParaRPr>
              </a:p>
            </p:txBody>
          </p:sp>
          <p:sp>
            <p:nvSpPr>
              <p:cNvPr id="6" name="Trapezoid 26">
                <a:extLst>
                  <a:ext uri="{FF2B5EF4-FFF2-40B4-BE49-F238E27FC236}">
                    <a16:creationId xmlns:a16="http://schemas.microsoft.com/office/drawing/2014/main" id="{B793C806-87CB-514F-BAE1-99487BDB6BD0}"/>
                  </a:ext>
                </a:extLst>
              </p:cNvPr>
              <p:cNvSpPr/>
              <p:nvPr/>
            </p:nvSpPr>
            <p:spPr>
              <a:xfrm flipV="1">
                <a:off x="3941949" y="2758046"/>
                <a:ext cx="1893428" cy="704091"/>
              </a:xfrm>
              <a:custGeom>
                <a:avLst/>
                <a:gdLst/>
                <a:ahLst/>
                <a:cxnLst/>
                <a:rect l="l" t="t" r="r" b="b"/>
                <a:pathLst>
                  <a:path w="2070642" h="892898">
                    <a:moveTo>
                      <a:pt x="1030084" y="0"/>
                    </a:moveTo>
                    <a:cubicBezTo>
                      <a:pt x="1399295" y="0"/>
                      <a:pt x="1716269" y="75673"/>
                      <a:pt x="1851197" y="185943"/>
                    </a:cubicBezTo>
                    <a:lnTo>
                      <a:pt x="2070642" y="892898"/>
                    </a:lnTo>
                    <a:cubicBezTo>
                      <a:pt x="1919384" y="777932"/>
                      <a:pt x="1509992" y="696347"/>
                      <a:pt x="1028846" y="696347"/>
                    </a:cubicBezTo>
                    <a:cubicBezTo>
                      <a:pt x="560965" y="696347"/>
                      <a:pt x="160937" y="773496"/>
                      <a:pt x="0" y="883300"/>
                    </a:cubicBezTo>
                    <a:lnTo>
                      <a:pt x="219016" y="177731"/>
                    </a:lnTo>
                    <a:cubicBezTo>
                      <a:pt x="359459" y="72012"/>
                      <a:pt x="669916" y="0"/>
                      <a:pt x="1030084" y="0"/>
                    </a:cubicBezTo>
                    <a:close/>
                  </a:path>
                </a:pathLst>
              </a:custGeom>
              <a:gradFill flip="none" rotWithShape="1">
                <a:gsLst>
                  <a:gs pos="0">
                    <a:schemeClr val="bg1">
                      <a:lumMod val="50000"/>
                    </a:schemeClr>
                  </a:gs>
                  <a:gs pos="70000">
                    <a:schemeClr val="bg2"/>
                  </a:gs>
                  <a:gs pos="100000">
                    <a:schemeClr val="tx1">
                      <a:lumMod val="50000"/>
                      <a:lumOff val="50000"/>
                    </a:schemeClr>
                  </a:gs>
                </a:gsLst>
                <a:lin ang="210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80">
                  <a:defRPr/>
                </a:pPr>
                <a:endParaRPr lang="en-US" sz="1600" b="1" dirty="0">
                  <a:solidFill>
                    <a:srgbClr val="FFFFFF"/>
                  </a:solidFill>
                  <a:latin typeface="Montserrat SemiBold" pitchFamily="2" charset="77"/>
                </a:endParaRPr>
              </a:p>
            </p:txBody>
          </p:sp>
          <p:sp>
            <p:nvSpPr>
              <p:cNvPr id="7" name="Trapezoid 26">
                <a:extLst>
                  <a:ext uri="{FF2B5EF4-FFF2-40B4-BE49-F238E27FC236}">
                    <a16:creationId xmlns:a16="http://schemas.microsoft.com/office/drawing/2014/main" id="{C41990A8-882A-804E-8EA4-F313C50E781A}"/>
                  </a:ext>
                </a:extLst>
              </p:cNvPr>
              <p:cNvSpPr/>
              <p:nvPr/>
            </p:nvSpPr>
            <p:spPr>
              <a:xfrm flipV="1">
                <a:off x="3341019" y="1327862"/>
                <a:ext cx="3093726" cy="1037656"/>
              </a:xfrm>
              <a:custGeom>
                <a:avLst/>
                <a:gdLst/>
                <a:ahLst/>
                <a:cxnLst/>
                <a:rect l="l" t="t" r="r" b="b"/>
                <a:pathLst>
                  <a:path w="3404449" h="1458236">
                    <a:moveTo>
                      <a:pt x="0" y="1458236"/>
                    </a:moveTo>
                    <a:cubicBezTo>
                      <a:pt x="98270" y="1287261"/>
                      <a:pt x="822951" y="1154882"/>
                      <a:pt x="1702224" y="1154882"/>
                    </a:cubicBezTo>
                    <a:cubicBezTo>
                      <a:pt x="2581498" y="1154882"/>
                      <a:pt x="3306179" y="1287261"/>
                      <a:pt x="3404449" y="1458236"/>
                    </a:cubicBezTo>
                    <a:lnTo>
                      <a:pt x="3019281" y="217397"/>
                    </a:lnTo>
                    <a:cubicBezTo>
                      <a:pt x="2899223" y="93173"/>
                      <a:pt x="2355128" y="0"/>
                      <a:pt x="1702224" y="0"/>
                    </a:cubicBezTo>
                    <a:cubicBezTo>
                      <a:pt x="1049320" y="0"/>
                      <a:pt x="505225" y="93174"/>
                      <a:pt x="385168" y="217398"/>
                    </a:cubicBezTo>
                    <a:close/>
                  </a:path>
                </a:pathLst>
              </a:custGeom>
              <a:gradFill flip="none" rotWithShape="1">
                <a:gsLst>
                  <a:gs pos="0">
                    <a:schemeClr val="tx1">
                      <a:lumMod val="75000"/>
                      <a:lumOff val="25000"/>
                    </a:schemeClr>
                  </a:gs>
                  <a:gs pos="70000">
                    <a:schemeClr val="bg1">
                      <a:lumMod val="65000"/>
                    </a:schemeClr>
                  </a:gs>
                  <a:gs pos="100000">
                    <a:schemeClr val="tx1">
                      <a:lumMod val="75000"/>
                      <a:lumOff val="25000"/>
                    </a:schemeClr>
                  </a:gs>
                </a:gsLst>
                <a:lin ang="210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80">
                  <a:defRPr/>
                </a:pPr>
                <a:endParaRPr lang="en-US" sz="1600" b="1" dirty="0">
                  <a:solidFill>
                    <a:srgbClr val="FFFFFF"/>
                  </a:solidFill>
                  <a:latin typeface="Montserrat SemiBold" pitchFamily="2" charset="77"/>
                </a:endParaRPr>
              </a:p>
            </p:txBody>
          </p:sp>
          <p:sp>
            <p:nvSpPr>
              <p:cNvPr id="8" name="Trapezoid 26">
                <a:extLst>
                  <a:ext uri="{FF2B5EF4-FFF2-40B4-BE49-F238E27FC236}">
                    <a16:creationId xmlns:a16="http://schemas.microsoft.com/office/drawing/2014/main" id="{29D40454-ADAA-974D-8B15-3E47AB0B6067}"/>
                  </a:ext>
                </a:extLst>
              </p:cNvPr>
              <p:cNvSpPr/>
              <p:nvPr/>
            </p:nvSpPr>
            <p:spPr>
              <a:xfrm flipV="1">
                <a:off x="3693223" y="2210819"/>
                <a:ext cx="2381556" cy="699103"/>
              </a:xfrm>
              <a:custGeom>
                <a:avLst/>
                <a:gdLst/>
                <a:ahLst/>
                <a:cxnLst/>
                <a:rect l="l" t="t" r="r" b="b"/>
                <a:pathLst>
                  <a:path w="2634112" h="1099376">
                    <a:moveTo>
                      <a:pt x="1312071" y="0"/>
                    </a:moveTo>
                    <a:cubicBezTo>
                      <a:pt x="1793217" y="0"/>
                      <a:pt x="2202609" y="81585"/>
                      <a:pt x="2353867" y="196551"/>
                    </a:cubicBezTo>
                    <a:lnTo>
                      <a:pt x="2634112" y="1099374"/>
                    </a:lnTo>
                    <a:cubicBezTo>
                      <a:pt x="2514053" y="975151"/>
                      <a:pt x="1969959" y="881978"/>
                      <a:pt x="1317056" y="881978"/>
                    </a:cubicBezTo>
                    <a:cubicBezTo>
                      <a:pt x="664152" y="881978"/>
                      <a:pt x="120057" y="975152"/>
                      <a:pt x="0" y="1099376"/>
                    </a:cubicBezTo>
                    <a:lnTo>
                      <a:pt x="283225" y="186953"/>
                    </a:lnTo>
                    <a:cubicBezTo>
                      <a:pt x="444162" y="77149"/>
                      <a:pt x="844190" y="0"/>
                      <a:pt x="1312071" y="0"/>
                    </a:cubicBezTo>
                    <a:close/>
                  </a:path>
                </a:pathLst>
              </a:custGeom>
              <a:gradFill flip="none" rotWithShape="1">
                <a:gsLst>
                  <a:gs pos="70000">
                    <a:srgbClr val="C50206"/>
                  </a:gs>
                  <a:gs pos="0">
                    <a:srgbClr val="A31E22"/>
                  </a:gs>
                  <a:gs pos="100000">
                    <a:srgbClr val="A31E22"/>
                  </a:gs>
                </a:gsLst>
                <a:lin ang="210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80">
                  <a:defRPr/>
                </a:pPr>
                <a:endParaRPr lang="en-US" sz="1600" b="1" dirty="0">
                  <a:solidFill>
                    <a:srgbClr val="FFFFFF"/>
                  </a:solidFill>
                  <a:latin typeface="Montserrat SemiBold" pitchFamily="2" charset="77"/>
                </a:endParaRPr>
              </a:p>
            </p:txBody>
          </p:sp>
          <p:sp>
            <p:nvSpPr>
              <p:cNvPr id="9" name="Up Arrow 8">
                <a:extLst>
                  <a:ext uri="{FF2B5EF4-FFF2-40B4-BE49-F238E27FC236}">
                    <a16:creationId xmlns:a16="http://schemas.microsoft.com/office/drawing/2014/main" id="{C6AF1BB9-8098-CC45-8284-DB9C76AB4BC6}"/>
                  </a:ext>
                </a:extLst>
              </p:cNvPr>
              <p:cNvSpPr/>
              <p:nvPr/>
            </p:nvSpPr>
            <p:spPr>
              <a:xfrm rot="12111481">
                <a:off x="5593212" y="1545959"/>
                <a:ext cx="271513" cy="2149114"/>
              </a:xfrm>
              <a:prstGeom prst="upArrow">
                <a:avLst>
                  <a:gd name="adj1" fmla="val 40864"/>
                  <a:gd name="adj2" fmla="val 50000"/>
                </a:avLst>
              </a:prstGeom>
              <a:gradFill>
                <a:gsLst>
                  <a:gs pos="0">
                    <a:schemeClr val="bg1">
                      <a:alpha val="2000"/>
                    </a:schemeClr>
                  </a:gs>
                  <a:gs pos="100000">
                    <a:schemeClr val="bg1">
                      <a:alpha val="58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80">
                  <a:defRPr/>
                </a:pPr>
                <a:endParaRPr lang="en-US" sz="2133" b="1" dirty="0">
                  <a:solidFill>
                    <a:srgbClr val="FFFFFF"/>
                  </a:solidFill>
                  <a:latin typeface="Montserrat SemiBold" pitchFamily="2" charset="77"/>
                </a:endParaRPr>
              </a:p>
            </p:txBody>
          </p:sp>
          <p:sp>
            <p:nvSpPr>
              <p:cNvPr id="11" name="TextBox 10">
                <a:extLst>
                  <a:ext uri="{FF2B5EF4-FFF2-40B4-BE49-F238E27FC236}">
                    <a16:creationId xmlns:a16="http://schemas.microsoft.com/office/drawing/2014/main" id="{B8B787DA-F8A0-0145-BE55-06179FCD094E}"/>
                  </a:ext>
                </a:extLst>
              </p:cNvPr>
              <p:cNvSpPr txBox="1"/>
              <p:nvPr/>
            </p:nvSpPr>
            <p:spPr>
              <a:xfrm>
                <a:off x="3934515" y="1804428"/>
                <a:ext cx="1916534" cy="26114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080">
                  <a:defRPr/>
                </a:pPr>
                <a:r>
                  <a:rPr lang="en-US" sz="1100" dirty="0">
                    <a:solidFill>
                      <a:srgbClr val="FFFFFF"/>
                    </a:solidFill>
                    <a:effectLst>
                      <a:outerShdw blurRad="50800" dist="38100" dir="2700000" algn="tl" rotWithShape="0">
                        <a:prstClr val="black">
                          <a:alpha val="40000"/>
                        </a:prstClr>
                      </a:outerShdw>
                    </a:effectLst>
                    <a:latin typeface="Montserrat Medium" pitchFamily="2" charset="77"/>
                  </a:rPr>
                  <a:t>AWARENESS</a:t>
                </a:r>
              </a:p>
            </p:txBody>
          </p:sp>
          <p:sp>
            <p:nvSpPr>
              <p:cNvPr id="12" name="TextBox 11">
                <a:extLst>
                  <a:ext uri="{FF2B5EF4-FFF2-40B4-BE49-F238E27FC236}">
                    <a16:creationId xmlns:a16="http://schemas.microsoft.com/office/drawing/2014/main" id="{7E832390-D3BD-E34E-ACC4-070A56F3C426}"/>
                  </a:ext>
                </a:extLst>
              </p:cNvPr>
              <p:cNvSpPr txBox="1"/>
              <p:nvPr/>
            </p:nvSpPr>
            <p:spPr>
              <a:xfrm>
                <a:off x="3950188" y="2474209"/>
                <a:ext cx="1885190" cy="26114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080">
                  <a:defRPr/>
                </a:pPr>
                <a:r>
                  <a:rPr lang="en-US" sz="1100" dirty="0">
                    <a:solidFill>
                      <a:srgbClr val="FFFFFF"/>
                    </a:solidFill>
                    <a:effectLst>
                      <a:outerShdw blurRad="50800" dist="38100" dir="2700000" algn="tl" rotWithShape="0">
                        <a:prstClr val="black">
                          <a:alpha val="40000"/>
                        </a:prstClr>
                      </a:outerShdw>
                    </a:effectLst>
                    <a:latin typeface="Montserrat Medium" pitchFamily="2" charset="77"/>
                  </a:rPr>
                  <a:t>ENGAGEMENT</a:t>
                </a:r>
              </a:p>
            </p:txBody>
          </p:sp>
          <p:sp>
            <p:nvSpPr>
              <p:cNvPr id="13" name="TextBox 12">
                <a:extLst>
                  <a:ext uri="{FF2B5EF4-FFF2-40B4-BE49-F238E27FC236}">
                    <a16:creationId xmlns:a16="http://schemas.microsoft.com/office/drawing/2014/main" id="{8E715C9B-F247-E44D-9B64-DF3BD2EEAE6E}"/>
                  </a:ext>
                </a:extLst>
              </p:cNvPr>
              <p:cNvSpPr txBox="1"/>
              <p:nvPr/>
            </p:nvSpPr>
            <p:spPr>
              <a:xfrm>
                <a:off x="4184869" y="3620340"/>
                <a:ext cx="1415822" cy="26114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080">
                  <a:defRPr/>
                </a:pPr>
                <a:r>
                  <a:rPr lang="en-US" sz="1100" dirty="0">
                    <a:solidFill>
                      <a:srgbClr val="FFFFFF"/>
                    </a:solidFill>
                    <a:effectLst>
                      <a:outerShdw blurRad="50800" dist="38100" dir="2700000" algn="tl" rotWithShape="0">
                        <a:prstClr val="black">
                          <a:alpha val="40000"/>
                        </a:prstClr>
                      </a:outerShdw>
                    </a:effectLst>
                    <a:latin typeface="Montserrat Medium" pitchFamily="2" charset="77"/>
                  </a:rPr>
                  <a:t>PURCHASE </a:t>
                </a:r>
              </a:p>
            </p:txBody>
          </p:sp>
          <p:sp>
            <p:nvSpPr>
              <p:cNvPr id="14" name="TextBox 13">
                <a:extLst>
                  <a:ext uri="{FF2B5EF4-FFF2-40B4-BE49-F238E27FC236}">
                    <a16:creationId xmlns:a16="http://schemas.microsoft.com/office/drawing/2014/main" id="{CAA8D285-5318-4848-945D-27882B604C9B}"/>
                  </a:ext>
                </a:extLst>
              </p:cNvPr>
              <p:cNvSpPr txBox="1"/>
              <p:nvPr/>
            </p:nvSpPr>
            <p:spPr>
              <a:xfrm>
                <a:off x="4009734" y="3024102"/>
                <a:ext cx="1766096" cy="26114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080">
                  <a:defRPr/>
                </a:pPr>
                <a:r>
                  <a:rPr lang="en-US" sz="1100" dirty="0">
                    <a:solidFill>
                      <a:srgbClr val="FFFFFF"/>
                    </a:solidFill>
                    <a:effectLst>
                      <a:outerShdw blurRad="50800" dist="38100" dir="2700000" algn="tl" rotWithShape="0">
                        <a:prstClr val="black">
                          <a:alpha val="40000"/>
                        </a:prstClr>
                      </a:outerShdw>
                    </a:effectLst>
                    <a:latin typeface="Montserrat Medium" pitchFamily="2" charset="77"/>
                  </a:rPr>
                  <a:t>CONSIDERATION</a:t>
                </a:r>
              </a:p>
            </p:txBody>
          </p:sp>
        </p:grpSp>
        <p:sp>
          <p:nvSpPr>
            <p:cNvPr id="33" name="Text Placeholder 3">
              <a:extLst>
                <a:ext uri="{FF2B5EF4-FFF2-40B4-BE49-F238E27FC236}">
                  <a16:creationId xmlns:a16="http://schemas.microsoft.com/office/drawing/2014/main" id="{61CA8E7C-EF20-1C4D-9157-F4F0AE26A0CF}"/>
                </a:ext>
              </a:extLst>
            </p:cNvPr>
            <p:cNvSpPr txBox="1">
              <a:spLocks/>
            </p:cNvSpPr>
            <p:nvPr/>
          </p:nvSpPr>
          <p:spPr>
            <a:xfrm>
              <a:off x="4410883" y="5661741"/>
              <a:ext cx="3525184" cy="444405"/>
            </a:xfrm>
            <a:prstGeom prst="rect">
              <a:avLst/>
            </a:prstGeom>
          </p:spPr>
          <p:txBody>
            <a:bodyPr vert="horz" lIns="121920" tIns="60960" rIns="121920" bIns="60960" rtlCol="0" anchor="b">
              <a:noAutofit/>
            </a:bodyPr>
            <a:lstStyle>
              <a:lvl1pPr marL="0" indent="0" algn="ctr" defTabSz="914400" rtl="0" eaLnBrk="1" latinLnBrk="0" hangingPunct="1">
                <a:lnSpc>
                  <a:spcPct val="120000"/>
                </a:lnSpc>
                <a:spcBef>
                  <a:spcPts val="600"/>
                </a:spcBef>
                <a:spcAft>
                  <a:spcPts val="0"/>
                </a:spcAft>
                <a:buFont typeface="Calibri" panose="020F0502020204030204" pitchFamily="34" charset="0"/>
                <a:buNone/>
                <a:defRPr sz="1100" b="1" i="0" kern="1200" cap="all">
                  <a:solidFill>
                    <a:schemeClr val="accent6"/>
                  </a:solidFill>
                  <a:latin typeface="Calibri"/>
                  <a:ea typeface="+mn-ea"/>
                  <a:cs typeface="Calibri"/>
                </a:defRPr>
              </a:lvl1pPr>
              <a:lvl2pPr marL="457189" indent="0" algn="l" defTabSz="914400" rtl="0" eaLnBrk="1" latinLnBrk="0" hangingPunct="1">
                <a:lnSpc>
                  <a:spcPct val="100000"/>
                </a:lnSpc>
                <a:spcBef>
                  <a:spcPts val="600"/>
                </a:spcBef>
                <a:spcAft>
                  <a:spcPts val="0"/>
                </a:spcAft>
                <a:buFont typeface="Arial"/>
                <a:buNone/>
                <a:defRPr sz="2000" b="1" i="0" kern="1200">
                  <a:solidFill>
                    <a:srgbClr val="2D2D2A"/>
                  </a:solidFill>
                  <a:latin typeface="Calibri"/>
                  <a:ea typeface="+mn-ea"/>
                  <a:cs typeface="Calibri"/>
                </a:defRPr>
              </a:lvl2pPr>
              <a:lvl3pPr marL="914378" indent="0" algn="l" defTabSz="914400" rtl="0" eaLnBrk="1" latinLnBrk="0" hangingPunct="1">
                <a:lnSpc>
                  <a:spcPct val="100000"/>
                </a:lnSpc>
                <a:spcBef>
                  <a:spcPts val="600"/>
                </a:spcBef>
                <a:spcAft>
                  <a:spcPts val="0"/>
                </a:spcAft>
                <a:buFont typeface="Arial"/>
                <a:buNone/>
                <a:defRPr sz="1800" b="1" i="0" kern="1200">
                  <a:solidFill>
                    <a:schemeClr val="tx1"/>
                  </a:solidFill>
                  <a:latin typeface="Calibri"/>
                  <a:ea typeface="+mn-ea"/>
                  <a:cs typeface="Calibri"/>
                </a:defRPr>
              </a:lvl3pPr>
              <a:lvl4pPr marL="1371566" indent="0" algn="l" defTabSz="914400" rtl="0" eaLnBrk="1" latinLnBrk="0" hangingPunct="1">
                <a:lnSpc>
                  <a:spcPct val="110000"/>
                </a:lnSpc>
                <a:spcBef>
                  <a:spcPts val="1200"/>
                </a:spcBef>
                <a:spcAft>
                  <a:spcPts val="0"/>
                </a:spcAft>
                <a:buFont typeface="Calibri" panose="020F0502020204030204" pitchFamily="34" charset="0"/>
                <a:buNone/>
                <a:defRPr sz="1600" b="1" i="0" kern="1200" cap="all">
                  <a:solidFill>
                    <a:schemeClr val="tx1"/>
                  </a:solidFill>
                  <a:latin typeface="Calibri"/>
                  <a:ea typeface="+mn-ea"/>
                  <a:cs typeface="Calibri"/>
                </a:defRPr>
              </a:lvl4pPr>
              <a:lvl5pPr marL="1828754" indent="0" algn="l" defTabSz="914400" rtl="0" eaLnBrk="1" latinLnBrk="0" hangingPunct="1">
                <a:lnSpc>
                  <a:spcPct val="100000"/>
                </a:lnSpc>
                <a:spcBef>
                  <a:spcPts val="600"/>
                </a:spcBef>
                <a:spcAft>
                  <a:spcPts val="0"/>
                </a:spcAft>
                <a:buFont typeface="Calibri" panose="020F0502020204030204" pitchFamily="34" charset="0"/>
                <a:buNone/>
                <a:defRPr sz="1600" b="1" i="0" kern="1200" cap="all">
                  <a:solidFill>
                    <a:schemeClr val="bg1">
                      <a:lumMod val="50000"/>
                    </a:schemeClr>
                  </a:solidFill>
                  <a:latin typeface="Calibri"/>
                  <a:ea typeface="+mn-ea"/>
                  <a:cs typeface="Calibri"/>
                </a:defRPr>
              </a:lvl5pPr>
              <a:lvl6pPr marL="2285943" indent="0" algn="l" defTabSz="914400" rtl="0" eaLnBrk="1" latinLnBrk="0" hangingPunct="1">
                <a:lnSpc>
                  <a:spcPct val="100000"/>
                </a:lnSpc>
                <a:spcBef>
                  <a:spcPts val="600"/>
                </a:spcBef>
                <a:buFont typeface="Arial" panose="020B0604020202020204" pitchFamily="34" charset="0"/>
                <a:buNone/>
                <a:defRPr sz="1600" b="1" i="0" kern="1200" baseline="0">
                  <a:solidFill>
                    <a:schemeClr val="bg1">
                      <a:lumMod val="50000"/>
                    </a:schemeClr>
                  </a:solidFill>
                  <a:latin typeface="+mn-lt"/>
                  <a:ea typeface="+mn-ea"/>
                  <a:cs typeface="+mn-cs"/>
                </a:defRPr>
              </a:lvl6pPr>
              <a:lvl7pPr marL="2743132"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32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509"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defTabSz="914354">
                <a:spcBef>
                  <a:spcPts val="800"/>
                </a:spcBef>
                <a:defRPr/>
              </a:pPr>
              <a:r>
                <a:rPr lang="en-US" sz="900" dirty="0">
                  <a:solidFill>
                    <a:srgbClr val="A31E22"/>
                  </a:solidFill>
                  <a:latin typeface="Montserrat Medium" pitchFamily="2" charset="77"/>
                  <a:ea typeface="Roboto Light" panose="02000000000000000000" pitchFamily="2" charset="0"/>
                </a:rPr>
                <a:t>TRACK, Measure and Optimize Customer Journey across the funnel  </a:t>
              </a:r>
            </a:p>
          </p:txBody>
        </p:sp>
      </p:grpSp>
      <p:pic>
        <p:nvPicPr>
          <p:cNvPr id="39" name="Picture 38">
            <a:extLst>
              <a:ext uri="{FF2B5EF4-FFF2-40B4-BE49-F238E27FC236}">
                <a16:creationId xmlns:a16="http://schemas.microsoft.com/office/drawing/2014/main" id="{EDC65E44-2ECC-5347-886B-69B38E5689AB}"/>
              </a:ext>
            </a:extLst>
          </p:cNvPr>
          <p:cNvPicPr>
            <a:picLocks noChangeAspect="1"/>
          </p:cNvPicPr>
          <p:nvPr/>
        </p:nvPicPr>
        <p:blipFill>
          <a:blip r:embed="rId2"/>
          <a:stretch>
            <a:fillRect/>
          </a:stretch>
        </p:blipFill>
        <p:spPr>
          <a:xfrm>
            <a:off x="902769" y="1787385"/>
            <a:ext cx="558800" cy="38100"/>
          </a:xfrm>
          <a:prstGeom prst="rect">
            <a:avLst/>
          </a:prstGeom>
        </p:spPr>
      </p:pic>
    </p:spTree>
    <p:extLst>
      <p:ext uri="{BB962C8B-B14F-4D97-AF65-F5344CB8AC3E}">
        <p14:creationId xmlns:p14="http://schemas.microsoft.com/office/powerpoint/2010/main" val="79545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Montserrat SemiBold" pitchFamily="2" charset="77"/>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Montserrat SemiBold" pitchFamily="2" charset="77"/>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prstClr val="white"/>
              </a:solidFill>
              <a:effectLst/>
              <a:uLnTx/>
              <a:uFillTx/>
              <a:latin typeface="Montserrat SemiBold" pitchFamily="2" charset="77"/>
              <a:ea typeface="+mn-ea"/>
              <a:cs typeface="+mn-cs"/>
            </a:endParaRPr>
          </a:p>
        </p:txBody>
      </p:sp>
      <p:sp>
        <p:nvSpPr>
          <p:cNvPr id="2" name="Title 1">
            <a:extLst>
              <a:ext uri="{FF2B5EF4-FFF2-40B4-BE49-F238E27FC236}">
                <a16:creationId xmlns:a16="http://schemas.microsoft.com/office/drawing/2014/main" id="{E51993BF-743C-4BF1-84A9-72E28277B8C9}"/>
              </a:ext>
            </a:extLst>
          </p:cNvPr>
          <p:cNvSpPr>
            <a:spLocks noGrp="1"/>
          </p:cNvSpPr>
          <p:nvPr>
            <p:ph type="title"/>
          </p:nvPr>
        </p:nvSpPr>
        <p:spPr>
          <a:xfrm>
            <a:off x="273793" y="1768307"/>
            <a:ext cx="4264679" cy="1350908"/>
          </a:xfrm>
        </p:spPr>
        <p:txBody>
          <a:bodyPr vert="horz" lIns="91440" tIns="45720" rIns="91440" bIns="45720" rtlCol="0" anchor="ctr">
            <a:normAutofit/>
          </a:bodyPr>
          <a:lstStyle/>
          <a:p>
            <a:r>
              <a:rPr lang="en-US" sz="3100" kern="1200" dirty="0">
                <a:solidFill>
                  <a:schemeClr val="tx1"/>
                </a:solidFill>
                <a:latin typeface="Montserrat SemiBold" pitchFamily="2" charset="77"/>
              </a:rPr>
              <a:t>PIXEL IMPLEMENTATION </a:t>
            </a:r>
          </a:p>
        </p:txBody>
      </p:sp>
      <p:sp>
        <p:nvSpPr>
          <p:cNvPr id="3" name="Text Placeholder 2">
            <a:extLst>
              <a:ext uri="{FF2B5EF4-FFF2-40B4-BE49-F238E27FC236}">
                <a16:creationId xmlns:a16="http://schemas.microsoft.com/office/drawing/2014/main" id="{E880A9F0-83DE-4A9E-97A4-EA7E38B3C703}"/>
              </a:ext>
            </a:extLst>
          </p:cNvPr>
          <p:cNvSpPr>
            <a:spLocks noGrp="1"/>
          </p:cNvSpPr>
          <p:nvPr>
            <p:ph type="body" sz="quarter" idx="10"/>
          </p:nvPr>
        </p:nvSpPr>
        <p:spPr>
          <a:xfrm>
            <a:off x="5358384" y="218114"/>
            <a:ext cx="6028944" cy="6367243"/>
          </a:xfrm>
        </p:spPr>
        <p:txBody>
          <a:bodyPr vert="horz" lIns="91440" tIns="45720" rIns="91440" bIns="45720" rtlCol="0" anchor="ctr">
            <a:noAutofit/>
          </a:bodyPr>
          <a:lstStyle/>
          <a:p>
            <a:pPr marL="0" indent="0">
              <a:lnSpc>
                <a:spcPct val="100000"/>
              </a:lnSpc>
              <a:buNone/>
            </a:pPr>
            <a:r>
              <a:rPr lang="en-US" sz="11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The setup information is delivered to the tracking team. Required information is:</a:t>
            </a:r>
          </a:p>
          <a:p>
            <a:pPr>
              <a:lnSpc>
                <a:spcPct val="100000"/>
              </a:lnSpc>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URL of website</a:t>
            </a:r>
          </a:p>
          <a:p>
            <a:pPr>
              <a:lnSpc>
                <a:spcPct val="100000"/>
              </a:lnSpc>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URL of specific landing pages</a:t>
            </a:r>
          </a:p>
          <a:p>
            <a:pPr>
              <a:lnSpc>
                <a:spcPct val="100000"/>
              </a:lnSpc>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Primary KPIs to track (forms, calls chat etc.)</a:t>
            </a:r>
          </a:p>
          <a:p>
            <a:pPr>
              <a:lnSpc>
                <a:spcPct val="100000"/>
              </a:lnSpc>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Secondary KPIs to track (site interactions)</a:t>
            </a:r>
          </a:p>
          <a:p>
            <a:pPr>
              <a:lnSpc>
                <a:spcPct val="100000"/>
              </a:lnSpc>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conversion window</a:t>
            </a:r>
          </a:p>
          <a:p>
            <a:pPr marL="0" indent="0">
              <a:lnSpc>
                <a:spcPct val="100000"/>
              </a:lnSpc>
              <a:buNone/>
            </a:pPr>
            <a:b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br>
            <a:r>
              <a:rPr lang="en-US" sz="1100" b="1"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The team is granted edit access to the GTM container that is installed on the client site</a:t>
            </a:r>
          </a:p>
          <a:p>
            <a:pPr>
              <a:lnSpc>
                <a:spcPct val="100000"/>
              </a:lnSpc>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 GTM workspace template is imported into the GTM with all the base ai tags, variables and triggers</a:t>
            </a:r>
          </a:p>
          <a:p>
            <a:pPr>
              <a:lnSpc>
                <a:spcPct val="100000"/>
              </a:lnSpc>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The tracking developer will then go  and add in additional variables triggers and tags to track all the aforementioned KPIs as dictated in the setup</a:t>
            </a:r>
          </a:p>
          <a:p>
            <a:pPr>
              <a:lnSpc>
                <a:spcPct val="100000"/>
              </a:lnSpc>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If the site is an e-commerce site, additional tracking is setup to track each and every step of the ecommerce funnel to measure what items are:</a:t>
            </a:r>
          </a:p>
          <a:p>
            <a:pPr marL="325958" lvl="1" indent="-171450">
              <a:lnSpc>
                <a:spcPct val="100000"/>
              </a:lnSpc>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product view</a:t>
            </a:r>
          </a:p>
          <a:p>
            <a:pPr marL="325958" lvl="1" indent="-171450">
              <a:lnSpc>
                <a:spcPct val="100000"/>
              </a:lnSpc>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added to the cart</a:t>
            </a:r>
          </a:p>
          <a:p>
            <a:pPr marL="325958" lvl="1" indent="-171450">
              <a:lnSpc>
                <a:spcPct val="100000"/>
              </a:lnSpc>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removals from cart</a:t>
            </a:r>
          </a:p>
          <a:p>
            <a:pPr marL="325958" lvl="1" indent="-171450">
              <a:lnSpc>
                <a:spcPct val="100000"/>
              </a:lnSpc>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begin checkouts</a:t>
            </a:r>
          </a:p>
          <a:p>
            <a:pPr marL="325958" lvl="1" indent="-171450">
              <a:lnSpc>
                <a:spcPct val="100000"/>
              </a:lnSpc>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purchases</a:t>
            </a:r>
          </a:p>
          <a:p>
            <a:pPr>
              <a:lnSpc>
                <a:spcPct val="100000"/>
              </a:lnSpc>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If direct access cannot be granted to the Ai Tracking team, the tracking team will compile a tagging spreadsheet sending tags to track each of the above outlined steps. When a </a:t>
            </a:r>
            <a:r>
              <a:rPr lang="en-US" sz="11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tagsheet</a:t>
            </a: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is sent, the ai tracking team cannot setup variables or tag triggers. The Ai tracking team will provide the rule definitions for the tags to fire, but it is the responsibility of the clients internal tagging team to implement and QA the implementation</a:t>
            </a:r>
          </a:p>
        </p:txBody>
      </p:sp>
      <p:pic>
        <p:nvPicPr>
          <p:cNvPr id="9" name="Picture 8">
            <a:extLst>
              <a:ext uri="{FF2B5EF4-FFF2-40B4-BE49-F238E27FC236}">
                <a16:creationId xmlns:a16="http://schemas.microsoft.com/office/drawing/2014/main" id="{3BA679D8-2DA6-4642-92F3-204E571E6B96}"/>
              </a:ext>
            </a:extLst>
          </p:cNvPr>
          <p:cNvPicPr>
            <a:picLocks noChangeAspect="1"/>
          </p:cNvPicPr>
          <p:nvPr/>
        </p:nvPicPr>
        <p:blipFill>
          <a:blip r:embed="rId2">
            <a:alphaModFix amt="5000"/>
          </a:blip>
          <a:stretch>
            <a:fillRect/>
          </a:stretch>
        </p:blipFill>
        <p:spPr>
          <a:xfrm flipV="1">
            <a:off x="1399106" y="3738786"/>
            <a:ext cx="1910948" cy="1910948"/>
          </a:xfrm>
          <a:prstGeom prst="rect">
            <a:avLst/>
          </a:prstGeom>
          <a:effectLst/>
        </p:spPr>
      </p:pic>
      <p:pic>
        <p:nvPicPr>
          <p:cNvPr id="4" name="atrilyx-logo-horizontal-white-2.png" descr="atrilyx-logo-horizontal-white-2.png">
            <a:extLst>
              <a:ext uri="{FF2B5EF4-FFF2-40B4-BE49-F238E27FC236}">
                <a16:creationId xmlns:a16="http://schemas.microsoft.com/office/drawing/2014/main" id="{D97A67A5-2AD2-809E-77C8-2ABA43819B0B}"/>
              </a:ext>
            </a:extLst>
          </p:cNvPr>
          <p:cNvPicPr>
            <a:picLocks noChangeAspect="1"/>
          </p:cNvPicPr>
          <p:nvPr/>
        </p:nvPicPr>
        <p:blipFill>
          <a:blip r:embed="rId3"/>
          <a:stretch>
            <a:fillRect/>
          </a:stretch>
        </p:blipFill>
        <p:spPr>
          <a:xfrm>
            <a:off x="1107109" y="6061274"/>
            <a:ext cx="2297897" cy="884691"/>
          </a:xfrm>
          <a:prstGeom prst="rect">
            <a:avLst/>
          </a:prstGeom>
          <a:ln w="12700">
            <a:miter lim="400000"/>
          </a:ln>
        </p:spPr>
      </p:pic>
      <p:pic>
        <p:nvPicPr>
          <p:cNvPr id="5" name="WHITE AI MEDIA GROUP LOGOAsset 1.png" descr="WHITE AI MEDIA GROUP LOGOAsset 1.png">
            <a:extLst>
              <a:ext uri="{FF2B5EF4-FFF2-40B4-BE49-F238E27FC236}">
                <a16:creationId xmlns:a16="http://schemas.microsoft.com/office/drawing/2014/main" id="{8F5FEF17-B1B8-1A86-6CC1-6FCC44CE3042}"/>
              </a:ext>
            </a:extLst>
          </p:cNvPr>
          <p:cNvPicPr>
            <a:picLocks noChangeAspect="1"/>
          </p:cNvPicPr>
          <p:nvPr/>
        </p:nvPicPr>
        <p:blipFill>
          <a:blip r:embed="rId4"/>
          <a:stretch>
            <a:fillRect/>
          </a:stretch>
        </p:blipFill>
        <p:spPr>
          <a:xfrm>
            <a:off x="189301" y="269931"/>
            <a:ext cx="1642415" cy="252414"/>
          </a:xfrm>
          <a:prstGeom prst="rect">
            <a:avLst/>
          </a:prstGeom>
          <a:ln w="12700">
            <a:miter lim="400000"/>
          </a:ln>
        </p:spPr>
      </p:pic>
    </p:spTree>
    <p:extLst>
      <p:ext uri="{BB962C8B-B14F-4D97-AF65-F5344CB8AC3E}">
        <p14:creationId xmlns:p14="http://schemas.microsoft.com/office/powerpoint/2010/main" val="82093867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2369</TotalTime>
  <Words>2290</Words>
  <Application>Microsoft Office PowerPoint</Application>
  <PresentationFormat>Widescreen</PresentationFormat>
  <Paragraphs>227</Paragraphs>
  <Slides>15</Slides>
  <Notes>7</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15</vt:i4>
      </vt:variant>
    </vt:vector>
  </HeadingPairs>
  <TitlesOfParts>
    <vt:vector size="37" baseType="lpstr">
      <vt:lpstr>Arial</vt:lpstr>
      <vt:lpstr>Avenir</vt:lpstr>
      <vt:lpstr>Calibri</vt:lpstr>
      <vt:lpstr>Calibri Light</vt:lpstr>
      <vt:lpstr>Century Gothic</vt:lpstr>
      <vt:lpstr>Georgia</vt:lpstr>
      <vt:lpstr>Helvetica Neue Medium</vt:lpstr>
      <vt:lpstr>Montserrat</vt:lpstr>
      <vt:lpstr>Montserrat Medium</vt:lpstr>
      <vt:lpstr>Montserrat SemiBold</vt:lpstr>
      <vt:lpstr>Noto Sans Symbols</vt:lpstr>
      <vt:lpstr>Open Sans</vt:lpstr>
      <vt:lpstr>Roboto</vt:lpstr>
      <vt:lpstr>ROBOTO LIGHT</vt:lpstr>
      <vt:lpstr>ROBOTO LIGHT</vt:lpstr>
      <vt:lpstr>Roboto Medium</vt:lpstr>
      <vt:lpstr>Work Sans</vt:lpstr>
      <vt:lpstr>Work Sans Bold</vt:lpstr>
      <vt:lpstr>Work Sans Light</vt:lpstr>
      <vt:lpstr>Work Sans Regular</vt:lpstr>
      <vt:lpstr>Work Sans SemiBold</vt:lpstr>
      <vt:lpstr>Office Theme</vt:lpstr>
      <vt:lpstr>AI MEDIA TRACKING PIXEL OVERVIEW</vt:lpstr>
      <vt:lpstr>PowerPoint Presentation</vt:lpstr>
      <vt:lpstr>Atrilyx  TRACKING PIXEL OVERVIEW</vt:lpstr>
      <vt:lpstr>PowerPoint Presentation</vt:lpstr>
      <vt:lpstr>Use Case </vt:lpstr>
      <vt:lpstr>Run Higher-Performing Campaigns with Closed-Loop Attribution   </vt:lpstr>
      <vt:lpstr>PowerPoint Presentation</vt:lpstr>
      <vt:lpstr>RETARGET PROSPECTS AND CUSTOMER THROUGH THE INTEGRATED CUSTOMER JOURNEY LEVERAGING TRACKING PIXEL DATA FIRED IN THE TAG MANAGEMENT.</vt:lpstr>
      <vt:lpstr>PIXEL IMPLEMENTATION </vt:lpstr>
      <vt:lpstr>PIXEL TRACKING PROTOCOL</vt:lpstr>
      <vt:lpstr>PowerPoint Presentation</vt:lpstr>
      <vt:lpstr>Atrilyx  CALL TRACKING </vt:lpstr>
      <vt:lpstr>INVOCA PLATFORM OVERVIEW</vt:lpstr>
      <vt:lpstr>TAG MANAGEMENT SOLUTION OVERVIEW FOR CALL TRACKING  </vt:lpstr>
      <vt:lpstr>PHONE CALL -DATA PRIVACY &amp; COMPLIANCE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Media Technology Overview Marketing Pixel</dc:title>
  <dc:creator>ANTHONY BOWEN</dc:creator>
  <cp:lastModifiedBy>Joel Citron</cp:lastModifiedBy>
  <cp:revision>60</cp:revision>
  <dcterms:created xsi:type="dcterms:W3CDTF">2021-04-02T14:02:25Z</dcterms:created>
  <dcterms:modified xsi:type="dcterms:W3CDTF">2023-06-29T19:23:31Z</dcterms:modified>
</cp:coreProperties>
</file>